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1"/>
  </p:notesMasterIdLst>
  <p:handoutMasterIdLst>
    <p:handoutMasterId r:id="rId22"/>
  </p:handoutMasterIdLst>
  <p:sldIdLst>
    <p:sldId id="256" r:id="rId3"/>
    <p:sldId id="272" r:id="rId4"/>
    <p:sldId id="268" r:id="rId5"/>
    <p:sldId id="273" r:id="rId6"/>
    <p:sldId id="260" r:id="rId7"/>
    <p:sldId id="261" r:id="rId8"/>
    <p:sldId id="257" r:id="rId9"/>
    <p:sldId id="262" r:id="rId10"/>
    <p:sldId id="258" r:id="rId11"/>
    <p:sldId id="263" r:id="rId12"/>
    <p:sldId id="259" r:id="rId13"/>
    <p:sldId id="265" r:id="rId14"/>
    <p:sldId id="266" r:id="rId15"/>
    <p:sldId id="264" r:id="rId16"/>
    <p:sldId id="267" r:id="rId17"/>
    <p:sldId id="269" r:id="rId18"/>
    <p:sldId id="270" r:id="rId19"/>
    <p:sldId id="271" r:id="rId20"/>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1" autoAdjust="0"/>
    <p:restoredTop sz="94376" autoAdjust="0"/>
  </p:normalViewPr>
  <p:slideViewPr>
    <p:cSldViewPr>
      <p:cViewPr varScale="1">
        <p:scale>
          <a:sx n="48" d="100"/>
          <a:sy n="48" d="100"/>
        </p:scale>
        <p:origin x="32"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   </c:v>
                </c:pt>
              </c:strCache>
            </c:strRef>
          </c:tx>
          <c:dLbls>
            <c:dLbl>
              <c:idx val="0"/>
              <c:layout>
                <c:manualLayout>
                  <c:x val="1.7021925289641828E-2"/>
                  <c:y val="-0.11083017400602704"/>
                </c:manualLayout>
              </c:layout>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1.1840054084148576E-2"/>
                  <c:y val="4.5747059395353368E-3"/>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3.6194623399347807E-2"/>
                  <c:y val="-8.4033488869446879E-2"/>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showLegendKey val="0"/>
            <c:showVal val="1"/>
            <c:showCatName val="1"/>
            <c:showSerName val="0"/>
            <c:showPercent val="0"/>
            <c:showBubbleSize val="0"/>
            <c:showLeaderLines val="1"/>
            <c:extLst>
              <c:ext xmlns:c15="http://schemas.microsoft.com/office/drawing/2012/chart" uri="{CE6537A1-D6FC-4f65-9D91-7224C49458BB}">
                <c15:layout/>
              </c:ext>
            </c:extLst>
          </c:dLbls>
          <c:cat>
            <c:strRef>
              <c:f>Sheet1!$A$2:$A$7</c:f>
              <c:strCache>
                <c:ptCount val="6"/>
                <c:pt idx="0">
                  <c:v>Salaries</c:v>
                </c:pt>
                <c:pt idx="1">
                  <c:v>Benefits</c:v>
                </c:pt>
                <c:pt idx="2">
                  <c:v>Supplies</c:v>
                </c:pt>
                <c:pt idx="3">
                  <c:v>Purchased Services</c:v>
                </c:pt>
                <c:pt idx="4">
                  <c:v>Travel</c:v>
                </c:pt>
                <c:pt idx="5">
                  <c:v>Capital Outlay</c:v>
                </c:pt>
              </c:strCache>
            </c:strRef>
          </c:cat>
          <c:val>
            <c:numRef>
              <c:f>Sheet1!$B$2:$B$7</c:f>
              <c:numCache>
                <c:formatCode>0.0%</c:formatCode>
                <c:ptCount val="6"/>
                <c:pt idx="0">
                  <c:v>0.57149129592032122</c:v>
                </c:pt>
                <c:pt idx="1">
                  <c:v>0.23126681145151406</c:v>
                </c:pt>
                <c:pt idx="2">
                  <c:v>5.9292113223189717E-2</c:v>
                </c:pt>
                <c:pt idx="3">
                  <c:v>0.13197606532986522</c:v>
                </c:pt>
                <c:pt idx="4">
                  <c:v>2.5448874999350426E-3</c:v>
                </c:pt>
                <c:pt idx="5">
                  <c:v>3.4288265751747952E-3</c:v>
                </c:pt>
              </c:numCache>
            </c:numRef>
          </c:val>
        </c:ser>
        <c:ser>
          <c:idx val="1"/>
          <c:order val="1"/>
          <c:tx>
            <c:strRef>
              <c:f>Sheet1!$C$1</c:f>
              <c:strCache>
                <c:ptCount val="1"/>
                <c:pt idx="0">
                  <c:v>Column1</c:v>
                </c:pt>
              </c:strCache>
            </c:strRef>
          </c:tx>
          <c:cat>
            <c:strRef>
              <c:f>Sheet1!$A$2:$A$7</c:f>
              <c:strCache>
                <c:ptCount val="6"/>
                <c:pt idx="0">
                  <c:v>Salaries</c:v>
                </c:pt>
                <c:pt idx="1">
                  <c:v>Benefits</c:v>
                </c:pt>
                <c:pt idx="2">
                  <c:v>Supplies</c:v>
                </c:pt>
                <c:pt idx="3">
                  <c:v>Purchased Services</c:v>
                </c:pt>
                <c:pt idx="4">
                  <c:v>Travel</c:v>
                </c:pt>
                <c:pt idx="5">
                  <c:v>Capital Outlay</c:v>
                </c:pt>
              </c:strCache>
            </c:strRef>
          </c:cat>
          <c:val>
            <c:numRef>
              <c:f>Sheet1!$C$2:$C$7</c:f>
              <c:numCache>
                <c:formatCode>_(* #,##0.00_);_(* \(#,##0.00\);_(* "-"??_);_(@_)</c:formatCode>
                <c:ptCount val="6"/>
                <c:pt idx="0">
                  <c:v>14296672</c:v>
                </c:pt>
                <c:pt idx="1">
                  <c:v>5785470</c:v>
                </c:pt>
                <c:pt idx="2">
                  <c:v>1483277</c:v>
                </c:pt>
                <c:pt idx="3">
                  <c:v>3301570</c:v>
                </c:pt>
                <c:pt idx="4">
                  <c:v>63664</c:v>
                </c:pt>
                <c:pt idx="5">
                  <c:v>85777</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Certificated </a:t>
            </a:r>
            <a:r>
              <a:rPr lang="en-US" dirty="0" smtClean="0"/>
              <a:t>Salaries</a:t>
            </a:r>
          </a:p>
        </c:rich>
      </c:tx>
      <c:layout>
        <c:manualLayout>
          <c:xMode val="edge"/>
          <c:yMode val="edge"/>
          <c:x val="1.8553459119496855E-2"/>
          <c:y val="0.11785337175756851"/>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9.7091071163274548E-2"/>
          <c:y val="0.18639944692433508"/>
          <c:w val="0.80581785767345393"/>
          <c:h val="0.72643656167759219"/>
        </c:manualLayout>
      </c:layout>
      <c:pie3DChart>
        <c:varyColors val="1"/>
        <c:ser>
          <c:idx val="0"/>
          <c:order val="0"/>
          <c:tx>
            <c:strRef>
              <c:f>Sheet1!$B$1</c:f>
              <c:strCache>
                <c:ptCount val="1"/>
                <c:pt idx="0">
                  <c:v>Certificated Salaries</c:v>
                </c:pt>
              </c:strCache>
            </c:strRef>
          </c:tx>
          <c:explosion val="25"/>
          <c:dPt>
            <c:idx val="3"/>
            <c:bubble3D val="0"/>
            <c:spPr>
              <a:solidFill>
                <a:schemeClr val="accent6">
                  <a:lumMod val="60000"/>
                  <a:lumOff val="40000"/>
                </a:schemeClr>
              </a:solidFill>
            </c:spPr>
          </c:dPt>
          <c:dPt>
            <c:idx val="5"/>
            <c:bubble3D val="0"/>
            <c:spPr>
              <a:solidFill>
                <a:schemeClr val="accent6">
                  <a:lumMod val="50000"/>
                </a:schemeClr>
              </a:solidFill>
            </c:spPr>
          </c:dPt>
          <c:dLbls>
            <c:dLbl>
              <c:idx val="0"/>
              <c:layout>
                <c:manualLayout>
                  <c:x val="-0.16181968999158125"/>
                  <c:y val="2.334122014196255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4765017580349846E-3"/>
                  <c:y val="4.5029091046480321E-4"/>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7.7308597038577731E-2"/>
                  <c:y val="-7.598536773661926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Sheet1!$A$2:$A$7</c:f>
              <c:strCache>
                <c:ptCount val="6"/>
                <c:pt idx="0">
                  <c:v>Instructional</c:v>
                </c:pt>
                <c:pt idx="1">
                  <c:v>Administrative</c:v>
                </c:pt>
                <c:pt idx="2">
                  <c:v>Non-Instructional (Health/Counseling/Psych)</c:v>
                </c:pt>
                <c:pt idx="3">
                  <c:v>Substitutes</c:v>
                </c:pt>
                <c:pt idx="4">
                  <c:v>Extra Curricular</c:v>
                </c:pt>
                <c:pt idx="5">
                  <c:v>Extended Days/Extra Work/Other</c:v>
                </c:pt>
              </c:strCache>
            </c:strRef>
          </c:cat>
          <c:val>
            <c:numRef>
              <c:f>Sheet1!$B$2:$B$7</c:f>
              <c:numCache>
                <c:formatCode>0.0%</c:formatCode>
                <c:ptCount val="6"/>
                <c:pt idx="0">
                  <c:v>0.6557564286934825</c:v>
                </c:pt>
                <c:pt idx="1">
                  <c:v>0.11280034016143539</c:v>
                </c:pt>
                <c:pt idx="2">
                  <c:v>8.0401773749374669E-2</c:v>
                </c:pt>
                <c:pt idx="3">
                  <c:v>2.7673108569516078E-2</c:v>
                </c:pt>
                <c:pt idx="4">
                  <c:v>8.2823834437106558E-3</c:v>
                </c:pt>
                <c:pt idx="5">
                  <c:v>0.11508596538248071</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6.0176051106819194E-2"/>
          <c:y val="0.8090057298303146"/>
          <c:w val="0.87964789778636165"/>
          <c:h val="0.1741580742043185"/>
        </c:manualLayout>
      </c:layout>
      <c:overlay val="1"/>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Classified Salaries</a:t>
            </a:r>
          </a:p>
        </c:rich>
      </c:tx>
      <c:layout>
        <c:manualLayout>
          <c:xMode val="edge"/>
          <c:yMode val="edge"/>
          <c:x val="2.2875816993464053E-3"/>
          <c:y val="5.4671662762134511E-2"/>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0"/>
          <c:y val="6.0841824918943958E-2"/>
          <c:w val="0.99764175704452074"/>
          <c:h val="0.77531013841695129"/>
        </c:manualLayout>
      </c:layout>
      <c:pie3DChart>
        <c:varyColors val="1"/>
        <c:ser>
          <c:idx val="0"/>
          <c:order val="0"/>
          <c:tx>
            <c:strRef>
              <c:f>Sheet1!$B$1</c:f>
              <c:strCache>
                <c:ptCount val="1"/>
                <c:pt idx="0">
                  <c:v>Classified</c:v>
                </c:pt>
              </c:strCache>
            </c:strRef>
          </c:tx>
          <c:explosion val="25"/>
          <c:dPt>
            <c:idx val="4"/>
            <c:bubble3D val="0"/>
            <c:spPr>
              <a:solidFill>
                <a:schemeClr val="accent3">
                  <a:lumMod val="20000"/>
                  <a:lumOff val="80000"/>
                </a:schemeClr>
              </a:solidFill>
            </c:spPr>
          </c:dPt>
          <c:dLbls>
            <c:dLbl>
              <c:idx val="0"/>
              <c:layout>
                <c:manualLayout>
                  <c:x val="3.2870301589659802E-4"/>
                  <c:y val="-1.37250348710318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9583333333333333"/>
                  <c:y val="8.612081551932488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8473604714505029E-2"/>
                  <c:y val="-4.421755104935680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Sheet1!$A$2:$A$7</c:f>
              <c:strCache>
                <c:ptCount val="6"/>
                <c:pt idx="0">
                  <c:v>Administrative</c:v>
                </c:pt>
                <c:pt idx="1">
                  <c:v>Instruction/Secretarial</c:v>
                </c:pt>
                <c:pt idx="2">
                  <c:v>Non-Instructional (Cust/Drivers/Kitchens/Tech)</c:v>
                </c:pt>
                <c:pt idx="3">
                  <c:v>Extended Work</c:v>
                </c:pt>
                <c:pt idx="4">
                  <c:v>Substitutes</c:v>
                </c:pt>
                <c:pt idx="5">
                  <c:v>Athletics</c:v>
                </c:pt>
              </c:strCache>
            </c:strRef>
          </c:cat>
          <c:val>
            <c:numRef>
              <c:f>Sheet1!$B$2:$B$7</c:f>
              <c:numCache>
                <c:formatCode>0.0%</c:formatCode>
                <c:ptCount val="6"/>
                <c:pt idx="0">
                  <c:v>0.13880494737603827</c:v>
                </c:pt>
                <c:pt idx="1">
                  <c:v>0.28794795475578444</c:v>
                </c:pt>
                <c:pt idx="2">
                  <c:v>0.4524566663541732</c:v>
                </c:pt>
                <c:pt idx="3">
                  <c:v>3.6021394409447509E-2</c:v>
                </c:pt>
                <c:pt idx="4">
                  <c:v>4.750906119646553E-2</c:v>
                </c:pt>
                <c:pt idx="5">
                  <c:v>3.7259975908091027E-2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6772016529848663"/>
          <c:y val="0.57359251968503933"/>
          <c:w val="0.748439746662102"/>
          <c:h val="0.38291299984560756"/>
        </c:manualLayout>
      </c:layout>
      <c:overlay val="1"/>
      <c:txPr>
        <a:bodyPr/>
        <a:lstStyle/>
        <a:p>
          <a:pPr>
            <a:defRPr sz="1100"/>
          </a:pPr>
          <a:endParaRPr lang="en-US"/>
        </a:p>
      </c:txPr>
    </c:legend>
    <c:plotVisOnly val="1"/>
    <c:dispBlanksAs val="gap"/>
    <c:showDLblsOverMax val="0"/>
  </c:chart>
  <c:spPr>
    <a:scene3d>
      <a:camera prst="orthographicFront"/>
      <a:lightRig rig="threePt" dir="t"/>
    </a:scene3d>
    <a:sp3d>
      <a:bevelB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2014-15</c:v>
                </c:pt>
              </c:strCache>
            </c:strRef>
          </c:tx>
          <c:spPr>
            <a:solidFill>
              <a:schemeClr val="accent1"/>
            </a:solidFill>
          </c:spPr>
          <c:invertIfNegative val="0"/>
          <c:dPt>
            <c:idx val="0"/>
            <c:invertIfNegative val="0"/>
            <c:bubble3D val="0"/>
          </c:dPt>
          <c:dPt>
            <c:idx val="1"/>
            <c:invertIfNegative val="0"/>
            <c:bubble3D val="0"/>
          </c:dPt>
          <c:dPt>
            <c:idx val="2"/>
            <c:invertIfNegative val="0"/>
            <c:bubble3D val="0"/>
            <c:spPr>
              <a:solidFill>
                <a:schemeClr val="accent1"/>
              </a:solidFill>
              <a:ln>
                <a:solidFill>
                  <a:schemeClr val="accent1"/>
                </a:solidFill>
              </a:ln>
            </c:spPr>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0"/>
              <c:layout>
                <c:manualLayout>
                  <c:x val="1.6975308641975311E-2"/>
                  <c:y val="-4.489652257431182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9.2592592592592934E-3"/>
                  <c:y val="-3.92844572525228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975308641975332E-2"/>
                  <c:y val="-3.086658021729303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802469135802534E-2"/>
                  <c:y val="-2.525429394805044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2345679012345668E-2"/>
                  <c:y val="-1.96422286262615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5432098765432115E-2"/>
                  <c:y val="-3.64784245916283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5432098765432155E-2"/>
                  <c:y val="-2.525429394805039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7.7160493827160932E-3"/>
                  <c:y val="-2.80603266089448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9.2592592592593316E-3"/>
                  <c:y val="-3.64784245916283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2.3148026635559548E-2"/>
                  <c:y val="-3.367239193073385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2345679012345801E-2"/>
                  <c:y val="-2.8060326608944881E-2"/>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2.3148148148148147E-2"/>
                  <c:y val="-1.9642228626261506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anchor="t" anchorCtr="0"/>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Sheet1!$B$2:$B$11</c:f>
              <c:numCache>
                <c:formatCode>0.0%</c:formatCode>
                <c:ptCount val="10"/>
                <c:pt idx="0">
                  <c:v>0.47063102129280637</c:v>
                </c:pt>
                <c:pt idx="1">
                  <c:v>1.9471403393689666E-2</c:v>
                </c:pt>
                <c:pt idx="2">
                  <c:v>0.15832746718856366</c:v>
                </c:pt>
                <c:pt idx="3">
                  <c:v>2.3976882392891391E-2</c:v>
                </c:pt>
                <c:pt idx="4">
                  <c:v>9.5690592142843728E-2</c:v>
                </c:pt>
                <c:pt idx="5">
                  <c:v>0.13616839013400392</c:v>
                </c:pt>
                <c:pt idx="6">
                  <c:v>3.0135954650603623E-2</c:v>
                </c:pt>
                <c:pt idx="7">
                  <c:v>4.387880285076648E-2</c:v>
                </c:pt>
                <c:pt idx="8">
                  <c:v>1.6763343130894375E-2</c:v>
                </c:pt>
                <c:pt idx="9">
                  <c:v>4.9561428229367658E-3</c:v>
                </c:pt>
              </c:numCache>
            </c:numRef>
          </c:val>
        </c:ser>
        <c:ser>
          <c:idx val="1"/>
          <c:order val="1"/>
          <c:tx>
            <c:strRef>
              <c:f>Sheet1!$C$1</c:f>
              <c:strCache>
                <c:ptCount val="1"/>
                <c:pt idx="0">
                  <c:v>2013-14</c:v>
                </c:pt>
              </c:strCache>
            </c:strRef>
          </c:tx>
          <c:invertIfNegative val="0"/>
          <c:dLbls>
            <c:spPr>
              <a:noFill/>
              <a:ln>
                <a:noFill/>
              </a:ln>
              <a:effectLst/>
            </c:spPr>
            <c:txPr>
              <a:bodyPr anchor="t" anchorCtr="1"/>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Sheet1!$C$2:$C$11</c:f>
              <c:numCache>
                <c:formatCode>0.0%</c:formatCode>
                <c:ptCount val="10"/>
                <c:pt idx="0">
                  <c:v>0.4746484061368067</c:v>
                </c:pt>
                <c:pt idx="1">
                  <c:v>2.1174045296832492E-2</c:v>
                </c:pt>
                <c:pt idx="2">
                  <c:v>0.1393824151470989</c:v>
                </c:pt>
                <c:pt idx="3">
                  <c:v>2.6321406784119716E-2</c:v>
                </c:pt>
                <c:pt idx="4">
                  <c:v>8.8475836367528315E-2</c:v>
                </c:pt>
                <c:pt idx="5">
                  <c:v>0.14992627931066196</c:v>
                </c:pt>
                <c:pt idx="6">
                  <c:v>3.1477507061392102E-2</c:v>
                </c:pt>
                <c:pt idx="7">
                  <c:v>4.5450403875601952E-2</c:v>
                </c:pt>
                <c:pt idx="8">
                  <c:v>1.8210995770982532E-2</c:v>
                </c:pt>
                <c:pt idx="9">
                  <c:v>4.9327042489753234E-3</c:v>
                </c:pt>
              </c:numCache>
            </c:numRef>
          </c:val>
        </c:ser>
        <c:dLbls>
          <c:showLegendKey val="0"/>
          <c:showVal val="0"/>
          <c:showCatName val="0"/>
          <c:showSerName val="0"/>
          <c:showPercent val="0"/>
          <c:showBubbleSize val="0"/>
        </c:dLbls>
        <c:gapWidth val="25"/>
        <c:gapDepth val="89"/>
        <c:shape val="box"/>
        <c:axId val="216072872"/>
        <c:axId val="216073264"/>
        <c:axId val="0"/>
      </c:bar3DChart>
      <c:catAx>
        <c:axId val="216072872"/>
        <c:scaling>
          <c:orientation val="minMax"/>
        </c:scaling>
        <c:delete val="0"/>
        <c:axPos val="b"/>
        <c:numFmt formatCode="General" sourceLinked="0"/>
        <c:majorTickMark val="out"/>
        <c:minorTickMark val="none"/>
        <c:tickLblPos val="nextTo"/>
        <c:crossAx val="216073264"/>
        <c:crosses val="autoZero"/>
        <c:auto val="1"/>
        <c:lblAlgn val="ctr"/>
        <c:lblOffset val="100"/>
        <c:noMultiLvlLbl val="0"/>
      </c:catAx>
      <c:valAx>
        <c:axId val="216073264"/>
        <c:scaling>
          <c:orientation val="minMax"/>
        </c:scaling>
        <c:delete val="0"/>
        <c:axPos val="l"/>
        <c:majorGridlines/>
        <c:numFmt formatCode="0.0%" sourceLinked="1"/>
        <c:majorTickMark val="out"/>
        <c:minorTickMark val="none"/>
        <c:tickLblPos val="nextTo"/>
        <c:crossAx val="2160728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23163325070477303"/>
          <c:y val="9.9997724241227784E-2"/>
          <c:w val="0.73027644113930201"/>
          <c:h val="0.87194194914982814"/>
        </c:manualLayout>
      </c:layout>
      <c:barChart>
        <c:barDir val="bar"/>
        <c:grouping val="clustered"/>
        <c:varyColors val="0"/>
        <c:ser>
          <c:idx val="1"/>
          <c:order val="0"/>
          <c:tx>
            <c:strRef>
              <c:f>Sheet1!#REF!</c:f>
              <c:strCache>
                <c:ptCount val="1"/>
                <c:pt idx="0">
                  <c:v>#REF!</c:v>
                </c:pt>
              </c:strCache>
            </c:strRef>
          </c:tx>
          <c:spPr>
            <a:solidFill>
              <a:schemeClr val="tx2">
                <a:lumMod val="75000"/>
              </a:schemeClr>
            </a:solidFill>
          </c:spPr>
          <c:invertIfNegative val="0"/>
          <c:dLbls>
            <c:spPr>
              <a:noFill/>
              <a:ln>
                <a:noFill/>
              </a:ln>
              <a:effectLst/>
            </c:spPr>
            <c:txPr>
              <a:bodyPr/>
              <a:lstStyle/>
              <a:p>
                <a:pPr>
                  <a:defRPr sz="1200"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Sheet1!$B$2:$B$11</c:f>
              <c:numCache>
                <c:formatCode>0.0%</c:formatCode>
                <c:ptCount val="10"/>
                <c:pt idx="0">
                  <c:v>0.4006798647137893</c:v>
                </c:pt>
                <c:pt idx="1">
                  <c:v>0.12816641536987083</c:v>
                </c:pt>
                <c:pt idx="2">
                  <c:v>0.10795932526557847</c:v>
                </c:pt>
                <c:pt idx="3">
                  <c:v>6.8245510741801879E-2</c:v>
                </c:pt>
                <c:pt idx="4">
                  <c:v>3.6125639645444289E-2</c:v>
                </c:pt>
                <c:pt idx="5">
                  <c:v>7.9854564293771843E-2</c:v>
                </c:pt>
                <c:pt idx="6">
                  <c:v>2.2838889635092816E-2</c:v>
                </c:pt>
                <c:pt idx="7">
                  <c:v>0.10695018264042408</c:v>
                </c:pt>
                <c:pt idx="8">
                  <c:v>2.8266344979837345E-2</c:v>
                </c:pt>
                <c:pt idx="9">
                  <c:v>2.0913262714389157E-2</c:v>
                </c:pt>
              </c:numCache>
            </c:numRef>
          </c:val>
        </c:ser>
        <c:ser>
          <c:idx val="2"/>
          <c:order val="1"/>
          <c:tx>
            <c:strRef>
              <c:f>Sheet1!$C$1</c:f>
              <c:strCache>
                <c:ptCount val="1"/>
                <c:pt idx="0">
                  <c:v>2013-14</c:v>
                </c:pt>
              </c:strCache>
            </c:strRef>
          </c:tx>
          <c:spPr>
            <a:solidFill>
              <a:schemeClr val="tx1"/>
            </a:solidFill>
          </c:spPr>
          <c:invertIfNegative val="0"/>
          <c:dLbls>
            <c:spPr>
              <a:noFill/>
              <a:ln>
                <a:noFill/>
              </a:ln>
              <a:effectLst/>
            </c:spPr>
            <c:txPr>
              <a:bodyPr/>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Sheet1!$C$2:$C$11</c:f>
              <c:numCache>
                <c:formatCode>0.0%</c:formatCode>
                <c:ptCount val="10"/>
                <c:pt idx="0">
                  <c:v>0.43152537866539065</c:v>
                </c:pt>
                <c:pt idx="1">
                  <c:v>0.14782301052940905</c:v>
                </c:pt>
                <c:pt idx="2">
                  <c:v>0.11672576841140776</c:v>
                </c:pt>
                <c:pt idx="3">
                  <c:v>7.9650615754293302E-2</c:v>
                </c:pt>
                <c:pt idx="4">
                  <c:v>4.3808401442048096E-2</c:v>
                </c:pt>
                <c:pt idx="5">
                  <c:v>9.3146316897096043E-2</c:v>
                </c:pt>
                <c:pt idx="6">
                  <c:v>1.3731763357364426E-2</c:v>
                </c:pt>
                <c:pt idx="7">
                  <c:v>3.1985213257570339E-2</c:v>
                </c:pt>
                <c:pt idx="8">
                  <c:v>3.0678961776477678E-2</c:v>
                </c:pt>
                <c:pt idx="9">
                  <c:v>1.0924569908942651E-2</c:v>
                </c:pt>
              </c:numCache>
            </c:numRef>
          </c:val>
        </c:ser>
        <c:dLbls>
          <c:showLegendKey val="0"/>
          <c:showVal val="0"/>
          <c:showCatName val="0"/>
          <c:showSerName val="0"/>
          <c:showPercent val="0"/>
          <c:showBubbleSize val="0"/>
        </c:dLbls>
        <c:gapWidth val="0"/>
        <c:axId val="369000088"/>
        <c:axId val="216074048"/>
      </c:barChart>
      <c:valAx>
        <c:axId val="216074048"/>
        <c:scaling>
          <c:orientation val="minMax"/>
        </c:scaling>
        <c:delete val="0"/>
        <c:axPos val="t"/>
        <c:majorGridlines/>
        <c:numFmt formatCode="0.0%" sourceLinked="1"/>
        <c:majorTickMark val="out"/>
        <c:minorTickMark val="none"/>
        <c:tickLblPos val="nextTo"/>
        <c:txPr>
          <a:bodyPr/>
          <a:lstStyle/>
          <a:p>
            <a:pPr>
              <a:defRPr sz="1000"/>
            </a:pPr>
            <a:endParaRPr lang="en-US"/>
          </a:p>
        </c:txPr>
        <c:crossAx val="369000088"/>
        <c:crosses val="autoZero"/>
        <c:crossBetween val="between"/>
      </c:valAx>
      <c:catAx>
        <c:axId val="369000088"/>
        <c:scaling>
          <c:orientation val="maxMin"/>
        </c:scaling>
        <c:delete val="0"/>
        <c:axPos val="l"/>
        <c:numFmt formatCode="General" sourceLinked="1"/>
        <c:majorTickMark val="out"/>
        <c:minorTickMark val="none"/>
        <c:tickLblPos val="nextTo"/>
        <c:txPr>
          <a:bodyPr/>
          <a:lstStyle/>
          <a:p>
            <a:pPr>
              <a:defRPr sz="1200"/>
            </a:pPr>
            <a:endParaRPr lang="en-US"/>
          </a:p>
        </c:txPr>
        <c:crossAx val="216074048"/>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11/20/2015</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78"/>
            <a:ext cx="3038475"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11/20/2015</a:t>
            </a:fld>
            <a:endParaRPr lang="en-US"/>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933404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4175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11/20/2015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11/20/2015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11/20/2015</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11/20/2015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11/20/2015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11/20/2015</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11/20/2015</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11/20/2015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11/20/2015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11/20/2015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11/20/2015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11/20/2015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smtClean="0"/>
              <a:t>WOODLAND School District</a:t>
            </a:r>
            <a:br>
              <a:rPr lang="en-US" dirty="0" smtClean="0"/>
            </a:br>
            <a:r>
              <a:rPr lang="en-US" dirty="0" smtClean="0"/>
              <a:t>2014-2015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Activities - General Basic Education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826942922"/>
              </p:ext>
            </p:extLst>
          </p:nvPr>
        </p:nvGraphicFramePr>
        <p:xfrm>
          <a:off x="761999" y="1600201"/>
          <a:ext cx="7239001" cy="4297680"/>
        </p:xfrm>
        <a:graphic>
          <a:graphicData uri="http://schemas.openxmlformats.org/drawingml/2006/table">
            <a:tbl>
              <a:tblPr firstRow="1" bandRow="1">
                <a:tableStyleId>{073A0DAA-6AF3-43AB-8588-CEC1D06C72B9}</a:tableStyleId>
              </a:tblPr>
              <a:tblGrid>
                <a:gridCol w="2895600"/>
                <a:gridCol w="1447800"/>
                <a:gridCol w="1524000"/>
                <a:gridCol w="1371601"/>
              </a:tblGrid>
              <a:tr h="612617">
                <a:tc>
                  <a:txBody>
                    <a:bodyPr/>
                    <a:lstStyle/>
                    <a:p>
                      <a:endParaRPr lang="en-US" dirty="0"/>
                    </a:p>
                  </a:txBody>
                  <a:tcPr/>
                </a:tc>
                <a:tc>
                  <a:txBody>
                    <a:bodyPr/>
                    <a:lstStyle/>
                    <a:p>
                      <a:pPr algn="r"/>
                      <a:r>
                        <a:rPr lang="en-US" dirty="0" smtClean="0"/>
                        <a:t>Amount ($)</a:t>
                      </a:r>
                    </a:p>
                    <a:p>
                      <a:pPr algn="r"/>
                      <a:r>
                        <a:rPr lang="en-US" dirty="0" smtClean="0"/>
                        <a:t>14-15</a:t>
                      </a:r>
                      <a:endParaRPr lang="en-US" dirty="0" smtClean="0"/>
                    </a:p>
                  </a:txBody>
                  <a:tcPr/>
                </a:tc>
                <a:tc>
                  <a:txBody>
                    <a:bodyPr/>
                    <a:lstStyle/>
                    <a:p>
                      <a:pPr algn="r"/>
                      <a:r>
                        <a:rPr lang="en-US" dirty="0" smtClean="0"/>
                        <a:t>Amount ($)</a:t>
                      </a:r>
                    </a:p>
                    <a:p>
                      <a:pPr algn="r"/>
                      <a:r>
                        <a:rPr lang="en-US" dirty="0" smtClean="0"/>
                        <a:t>13-14</a:t>
                      </a:r>
                    </a:p>
                  </a:txBody>
                  <a:tcPr/>
                </a:tc>
                <a:tc>
                  <a:txBody>
                    <a:bodyPr/>
                    <a:lstStyle/>
                    <a:p>
                      <a:pPr algn="r"/>
                      <a:r>
                        <a:rPr lang="en-US" dirty="0" smtClean="0"/>
                        <a:t>Difference</a:t>
                      </a:r>
                    </a:p>
                  </a:txBody>
                  <a:tcPr/>
                </a:tc>
              </a:tr>
              <a:tr h="354929">
                <a:tc>
                  <a:txBody>
                    <a:bodyPr/>
                    <a:lstStyle/>
                    <a:p>
                      <a:r>
                        <a:rPr lang="en-US" dirty="0" smtClean="0"/>
                        <a:t>Supervision</a:t>
                      </a:r>
                      <a:r>
                        <a:rPr lang="en-US" baseline="0" dirty="0" smtClean="0"/>
                        <a:t> Instruction</a:t>
                      </a:r>
                    </a:p>
                  </a:txBody>
                  <a:tcPr/>
                </a:tc>
                <a:tc>
                  <a:txBody>
                    <a:bodyPr/>
                    <a:lstStyle/>
                    <a:p>
                      <a:pPr algn="r"/>
                      <a:r>
                        <a:rPr lang="en-US" dirty="0" smtClean="0"/>
                        <a:t>$     </a:t>
                      </a:r>
                      <a:r>
                        <a:rPr lang="en-US" dirty="0" smtClean="0"/>
                        <a:t>110,497</a:t>
                      </a:r>
                      <a:endParaRPr lang="en-US" dirty="0" smtClean="0"/>
                    </a:p>
                  </a:txBody>
                  <a:tcPr/>
                </a:tc>
                <a:tc>
                  <a:txBody>
                    <a:bodyPr/>
                    <a:lstStyle/>
                    <a:p>
                      <a:pPr algn="r"/>
                      <a:r>
                        <a:rPr lang="en-US" dirty="0" smtClean="0"/>
                        <a:t>$     109,572</a:t>
                      </a:r>
                    </a:p>
                  </a:txBody>
                  <a:tcPr/>
                </a:tc>
                <a:tc>
                  <a:txBody>
                    <a:bodyPr/>
                    <a:lstStyle/>
                    <a:p>
                      <a:pPr algn="r" fontAlgn="b"/>
                      <a:r>
                        <a:rPr lang="en-US" sz="1800" u="none" strike="noStrike" dirty="0" smtClean="0"/>
                        <a:t>$    </a:t>
                      </a:r>
                      <a:r>
                        <a:rPr lang="en-US" sz="1800" u="none" strike="noStrike" dirty="0" smtClean="0"/>
                        <a:t>       925</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Learning Resources</a:t>
                      </a:r>
                      <a:endParaRPr lang="en-US" dirty="0"/>
                    </a:p>
                  </a:txBody>
                  <a:tcPr/>
                </a:tc>
                <a:tc>
                  <a:txBody>
                    <a:bodyPr/>
                    <a:lstStyle/>
                    <a:p>
                      <a:pPr algn="r"/>
                      <a:r>
                        <a:rPr lang="en-US" dirty="0" smtClean="0"/>
                        <a:t>$     241,062</a:t>
                      </a:r>
                      <a:endParaRPr lang="en-US" dirty="0" smtClean="0"/>
                    </a:p>
                  </a:txBody>
                  <a:tcPr/>
                </a:tc>
                <a:tc>
                  <a:txBody>
                    <a:bodyPr/>
                    <a:lstStyle/>
                    <a:p>
                      <a:pPr algn="r"/>
                      <a:r>
                        <a:rPr lang="en-US" dirty="0" smtClean="0"/>
                        <a:t>$     237,773</a:t>
                      </a:r>
                    </a:p>
                  </a:txBody>
                  <a:tcPr/>
                </a:tc>
                <a:tc>
                  <a:txBody>
                    <a:bodyPr/>
                    <a:lstStyle/>
                    <a:p>
                      <a:pPr algn="r" fontAlgn="b"/>
                      <a:r>
                        <a:rPr lang="en-US" sz="1800" b="0" i="0" u="none" strike="noStrike" dirty="0" smtClean="0">
                          <a:solidFill>
                            <a:schemeClr val="dk1"/>
                          </a:solidFill>
                          <a:latin typeface="+mn-lt"/>
                        </a:rPr>
                        <a:t>$    </a:t>
                      </a:r>
                      <a:r>
                        <a:rPr lang="en-US" sz="1800" b="0" i="0" u="none" strike="noStrike" dirty="0" smtClean="0">
                          <a:solidFill>
                            <a:schemeClr val="dk1"/>
                          </a:solidFill>
                          <a:latin typeface="+mn-lt"/>
                        </a:rPr>
                        <a:t>    3,289</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Principal’s Office</a:t>
                      </a:r>
                      <a:endParaRPr lang="en-US" dirty="0"/>
                    </a:p>
                  </a:txBody>
                  <a:tcPr/>
                </a:tc>
                <a:tc>
                  <a:txBody>
                    <a:bodyPr/>
                    <a:lstStyle/>
                    <a:p>
                      <a:pPr algn="r"/>
                      <a:r>
                        <a:rPr lang="en-US" dirty="0" smtClean="0"/>
                        <a:t>$  </a:t>
                      </a:r>
                      <a:r>
                        <a:rPr lang="en-US" dirty="0" smtClean="0"/>
                        <a:t>1,464,776</a:t>
                      </a:r>
                      <a:endParaRPr lang="en-US" dirty="0"/>
                    </a:p>
                  </a:txBody>
                  <a:tcPr/>
                </a:tc>
                <a:tc>
                  <a:txBody>
                    <a:bodyPr/>
                    <a:lstStyle/>
                    <a:p>
                      <a:pPr algn="r"/>
                      <a:r>
                        <a:rPr lang="en-US" dirty="0" smtClean="0"/>
                        <a:t>$  1,184,346</a:t>
                      </a:r>
                      <a:endParaRPr lang="en-US" dirty="0"/>
                    </a:p>
                  </a:txBody>
                  <a:tcPr/>
                </a:tc>
                <a:tc>
                  <a:txBody>
                    <a:bodyPr/>
                    <a:lstStyle/>
                    <a:p>
                      <a:pPr algn="r" fontAlgn="b"/>
                      <a:r>
                        <a:rPr lang="en-US" sz="1800" u="none" strike="noStrike" dirty="0" smtClean="0"/>
                        <a:t>$    </a:t>
                      </a:r>
                      <a:r>
                        <a:rPr lang="en-US" sz="1800" u="none" strike="noStrike" dirty="0" smtClean="0"/>
                        <a:t>280,430</a:t>
                      </a:r>
                      <a:endParaRPr lang="en-US" sz="1800" b="0" i="0" u="none" strike="noStrike" dirty="0" smtClean="0">
                        <a:solidFill>
                          <a:srgbClr val="000000"/>
                        </a:solidFill>
                        <a:latin typeface="Calibri"/>
                      </a:endParaRPr>
                    </a:p>
                  </a:txBody>
                  <a:tcPr marL="0" marR="0" marT="0" marB="0" anchor="b"/>
                </a:tc>
              </a:tr>
              <a:tr h="354929">
                <a:tc>
                  <a:txBody>
                    <a:bodyPr/>
                    <a:lstStyle/>
                    <a:p>
                      <a:r>
                        <a:rPr lang="en-US" dirty="0" smtClean="0"/>
                        <a:t>Guidance &amp; Counseling</a:t>
                      </a:r>
                      <a:endParaRPr lang="en-US" dirty="0"/>
                    </a:p>
                  </a:txBody>
                  <a:tcPr/>
                </a:tc>
                <a:tc>
                  <a:txBody>
                    <a:bodyPr/>
                    <a:lstStyle/>
                    <a:p>
                      <a:pPr algn="r"/>
                      <a:r>
                        <a:rPr lang="en-US" dirty="0" smtClean="0"/>
                        <a:t>$     </a:t>
                      </a:r>
                      <a:r>
                        <a:rPr lang="en-US" dirty="0" smtClean="0"/>
                        <a:t>376,861</a:t>
                      </a:r>
                      <a:endParaRPr lang="en-US" dirty="0"/>
                    </a:p>
                  </a:txBody>
                  <a:tcPr/>
                </a:tc>
                <a:tc>
                  <a:txBody>
                    <a:bodyPr/>
                    <a:lstStyle/>
                    <a:p>
                      <a:pPr algn="r"/>
                      <a:r>
                        <a:rPr lang="en-US" dirty="0" smtClean="0"/>
                        <a:t>$     362,458</a:t>
                      </a:r>
                      <a:endParaRPr lang="en-US" dirty="0"/>
                    </a:p>
                  </a:txBody>
                  <a:tcPr/>
                </a:tc>
                <a:tc>
                  <a:txBody>
                    <a:bodyPr/>
                    <a:lstStyle/>
                    <a:p>
                      <a:pPr algn="r" fontAlgn="b"/>
                      <a:r>
                        <a:rPr lang="en-US" sz="1800" u="none" strike="noStrike" dirty="0" smtClean="0"/>
                        <a:t>$  </a:t>
                      </a:r>
                      <a:r>
                        <a:rPr lang="en-US" sz="1800" u="none" strike="noStrike" dirty="0" smtClean="0"/>
                        <a:t>    14,403</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Pupil Safety &amp; Management</a:t>
                      </a:r>
                      <a:endParaRPr lang="en-US" dirty="0"/>
                    </a:p>
                  </a:txBody>
                  <a:tcPr/>
                </a:tc>
                <a:tc>
                  <a:txBody>
                    <a:bodyPr/>
                    <a:lstStyle/>
                    <a:p>
                      <a:pPr algn="r"/>
                      <a:r>
                        <a:rPr lang="en-US" dirty="0" smtClean="0"/>
                        <a:t>$       </a:t>
                      </a:r>
                      <a:r>
                        <a:rPr lang="en-US" dirty="0" smtClean="0"/>
                        <a:t>29,581</a:t>
                      </a:r>
                      <a:endParaRPr lang="en-US" dirty="0"/>
                    </a:p>
                  </a:txBody>
                  <a:tcPr/>
                </a:tc>
                <a:tc>
                  <a:txBody>
                    <a:bodyPr/>
                    <a:lstStyle/>
                    <a:p>
                      <a:pPr algn="r"/>
                      <a:r>
                        <a:rPr lang="en-US" dirty="0" smtClean="0"/>
                        <a:t>$       24,699</a:t>
                      </a:r>
                      <a:endParaRPr lang="en-US" dirty="0"/>
                    </a:p>
                  </a:txBody>
                  <a:tcPr/>
                </a:tc>
                <a:tc>
                  <a:txBody>
                    <a:bodyPr/>
                    <a:lstStyle/>
                    <a:p>
                      <a:pPr algn="r" fontAlgn="b"/>
                      <a:r>
                        <a:rPr lang="en-US" sz="1800" u="none" strike="noStrike" dirty="0" smtClean="0"/>
                        <a:t>$  </a:t>
                      </a:r>
                      <a:r>
                        <a:rPr lang="en-US" sz="1800" u="none" strike="noStrike" dirty="0" smtClean="0"/>
                        <a:t>      4,882</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Health Services</a:t>
                      </a:r>
                      <a:endParaRPr lang="en-US" dirty="0"/>
                    </a:p>
                  </a:txBody>
                  <a:tcPr/>
                </a:tc>
                <a:tc>
                  <a:txBody>
                    <a:bodyPr/>
                    <a:lstStyle/>
                    <a:p>
                      <a:pPr algn="r"/>
                      <a:r>
                        <a:rPr lang="en-US" dirty="0" smtClean="0"/>
                        <a:t>$     </a:t>
                      </a:r>
                      <a:r>
                        <a:rPr lang="en-US" dirty="0" smtClean="0"/>
                        <a:t>115,408</a:t>
                      </a:r>
                      <a:endParaRPr lang="en-US" dirty="0"/>
                    </a:p>
                  </a:txBody>
                  <a:tcPr/>
                </a:tc>
                <a:tc>
                  <a:txBody>
                    <a:bodyPr/>
                    <a:lstStyle/>
                    <a:p>
                      <a:pPr algn="r"/>
                      <a:r>
                        <a:rPr lang="en-US" dirty="0" smtClean="0"/>
                        <a:t>$     112,418</a:t>
                      </a:r>
                      <a:endParaRPr lang="en-US" dirty="0"/>
                    </a:p>
                  </a:txBody>
                  <a:tcPr/>
                </a:tc>
                <a:tc>
                  <a:txBody>
                    <a:bodyPr/>
                    <a:lstStyle/>
                    <a:p>
                      <a:pPr algn="r" fontAlgn="b"/>
                      <a:r>
                        <a:rPr lang="en-US" sz="1800" u="none" strike="noStrike" dirty="0" smtClean="0"/>
                        <a:t>$        </a:t>
                      </a:r>
                      <a:r>
                        <a:rPr lang="en-US" sz="1800" u="none" strike="noStrike" dirty="0" smtClean="0"/>
                        <a:t>2,990</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solidFill>
                            <a:schemeClr val="tx1"/>
                          </a:solidFill>
                        </a:rPr>
                        <a:t>Teaching</a:t>
                      </a:r>
                    </a:p>
                  </a:txBody>
                  <a:tcPr>
                    <a:solidFill>
                      <a:schemeClr val="accent1">
                        <a:lumMod val="75000"/>
                      </a:schemeClr>
                    </a:solidFill>
                  </a:tcPr>
                </a:tc>
                <a:tc>
                  <a:txBody>
                    <a:bodyPr/>
                    <a:lstStyle/>
                    <a:p>
                      <a:pPr algn="r"/>
                      <a:r>
                        <a:rPr lang="en-US" dirty="0" smtClean="0">
                          <a:solidFill>
                            <a:schemeClr val="tx1"/>
                          </a:solidFill>
                        </a:rPr>
                        <a:t>$  </a:t>
                      </a:r>
                      <a:r>
                        <a:rPr lang="en-US" dirty="0" smtClean="0">
                          <a:solidFill>
                            <a:schemeClr val="tx1"/>
                          </a:solidFill>
                        </a:rPr>
                        <a:t>8,642,189</a:t>
                      </a:r>
                      <a:endParaRPr lang="en-US" dirty="0">
                        <a:solidFill>
                          <a:schemeClr val="tx1"/>
                        </a:solidFill>
                      </a:endParaRPr>
                    </a:p>
                  </a:txBody>
                  <a:tcPr>
                    <a:solidFill>
                      <a:schemeClr val="accent1">
                        <a:lumMod val="75000"/>
                      </a:schemeClr>
                    </a:solidFill>
                  </a:tcPr>
                </a:tc>
                <a:tc>
                  <a:txBody>
                    <a:bodyPr/>
                    <a:lstStyle/>
                    <a:p>
                      <a:pPr algn="r"/>
                      <a:r>
                        <a:rPr lang="en-US" dirty="0" smtClean="0">
                          <a:solidFill>
                            <a:schemeClr val="tx1"/>
                          </a:solidFill>
                        </a:rPr>
                        <a:t>$  8,401,592</a:t>
                      </a:r>
                      <a:endParaRPr lang="en-US" dirty="0">
                        <a:solidFill>
                          <a:schemeClr val="tx1"/>
                        </a:solidFill>
                      </a:endParaRPr>
                    </a:p>
                  </a:txBody>
                  <a:tcPr>
                    <a:solidFill>
                      <a:schemeClr val="accent1">
                        <a:lumMod val="75000"/>
                      </a:schemeClr>
                    </a:solidFill>
                  </a:tcPr>
                </a:tc>
                <a:tc>
                  <a:txBody>
                    <a:bodyPr/>
                    <a:lstStyle/>
                    <a:p>
                      <a:pPr algn="r" fontAlgn="b"/>
                      <a:r>
                        <a:rPr lang="en-US" sz="1800" u="none" strike="noStrike" dirty="0" smtClean="0">
                          <a:solidFill>
                            <a:schemeClr val="tx1"/>
                          </a:solidFill>
                        </a:rPr>
                        <a:t>$    </a:t>
                      </a:r>
                      <a:r>
                        <a:rPr lang="en-US" sz="1800" u="none" strike="noStrike" dirty="0" smtClean="0">
                          <a:solidFill>
                            <a:schemeClr val="tx1"/>
                          </a:solidFill>
                        </a:rPr>
                        <a:t>240,597</a:t>
                      </a:r>
                      <a:endParaRPr lang="en-US" sz="1800" b="0" i="0" u="none" strike="noStrike" dirty="0">
                        <a:solidFill>
                          <a:schemeClr val="tx1"/>
                        </a:solidFill>
                        <a:latin typeface="Calibri"/>
                      </a:endParaRPr>
                    </a:p>
                  </a:txBody>
                  <a:tcPr marL="0" marR="0" marT="0" marB="0" anchor="b">
                    <a:solidFill>
                      <a:schemeClr val="accent1">
                        <a:lumMod val="75000"/>
                      </a:schemeClr>
                    </a:solidFill>
                  </a:tcPr>
                </a:tc>
              </a:tr>
              <a:tr h="354929">
                <a:tc>
                  <a:txBody>
                    <a:bodyPr/>
                    <a:lstStyle/>
                    <a:p>
                      <a:r>
                        <a:rPr lang="en-US" dirty="0" smtClean="0"/>
                        <a:t>Extra Curricular</a:t>
                      </a:r>
                    </a:p>
                  </a:txBody>
                  <a:tcPr/>
                </a:tc>
                <a:tc>
                  <a:txBody>
                    <a:bodyPr/>
                    <a:lstStyle/>
                    <a:p>
                      <a:pPr algn="r"/>
                      <a:r>
                        <a:rPr lang="en-US" dirty="0" smtClean="0"/>
                        <a:t>$     </a:t>
                      </a:r>
                      <a:r>
                        <a:rPr lang="en-US" dirty="0" smtClean="0"/>
                        <a:t>410,918</a:t>
                      </a:r>
                      <a:endParaRPr lang="en-US" dirty="0"/>
                    </a:p>
                  </a:txBody>
                  <a:tcPr/>
                </a:tc>
                <a:tc>
                  <a:txBody>
                    <a:bodyPr/>
                    <a:lstStyle/>
                    <a:p>
                      <a:pPr algn="r"/>
                      <a:r>
                        <a:rPr lang="en-US" dirty="0" smtClean="0"/>
                        <a:t>$     403,015</a:t>
                      </a:r>
                      <a:endParaRPr lang="en-US" dirty="0"/>
                    </a:p>
                  </a:txBody>
                  <a:tcPr/>
                </a:tc>
                <a:tc>
                  <a:txBody>
                    <a:bodyPr/>
                    <a:lstStyle/>
                    <a:p>
                      <a:pPr algn="r" fontAlgn="b"/>
                      <a:r>
                        <a:rPr lang="en-US" sz="1800" u="none" strike="noStrike" dirty="0" smtClean="0"/>
                        <a:t>$  </a:t>
                      </a:r>
                      <a:r>
                        <a:rPr lang="en-US" sz="1800" u="none" strike="noStrike" dirty="0" smtClean="0"/>
                        <a:t>      7,903</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Prof Dev/Inst Tech/</a:t>
                      </a:r>
                      <a:r>
                        <a:rPr lang="en-US" dirty="0" err="1" smtClean="0"/>
                        <a:t>Curr</a:t>
                      </a:r>
                      <a:endParaRPr lang="en-US" dirty="0" smtClean="0"/>
                    </a:p>
                  </a:txBody>
                  <a:tcPr/>
                </a:tc>
                <a:tc>
                  <a:txBody>
                    <a:bodyPr/>
                    <a:lstStyle/>
                    <a:p>
                      <a:pPr algn="r"/>
                      <a:r>
                        <a:rPr lang="en-US" dirty="0" smtClean="0"/>
                        <a:t>$     382,217</a:t>
                      </a:r>
                      <a:endParaRPr lang="en-US" dirty="0"/>
                    </a:p>
                  </a:txBody>
                  <a:tcPr/>
                </a:tc>
                <a:tc>
                  <a:txBody>
                    <a:bodyPr/>
                    <a:lstStyle/>
                    <a:p>
                      <a:pPr algn="r"/>
                      <a:r>
                        <a:rPr lang="en-US" dirty="0" smtClean="0"/>
                        <a:t>$     244,409</a:t>
                      </a:r>
                      <a:endParaRPr lang="en-US" dirty="0"/>
                    </a:p>
                  </a:txBody>
                  <a:tcPr/>
                </a:tc>
                <a:tc>
                  <a:txBody>
                    <a:bodyPr/>
                    <a:lstStyle/>
                    <a:p>
                      <a:pPr algn="r"/>
                      <a:r>
                        <a:rPr lang="en-US" dirty="0" smtClean="0"/>
                        <a:t>$   137,808</a:t>
                      </a:r>
                      <a:endParaRPr lang="en-US" dirty="0"/>
                    </a:p>
                  </a:txBody>
                  <a:tcPr/>
                </a:tc>
              </a:tr>
              <a:tr h="354929">
                <a:tc>
                  <a:txBody>
                    <a:bodyPr/>
                    <a:lstStyle/>
                    <a:p>
                      <a:r>
                        <a:rPr lang="en-US" dirty="0" smtClean="0"/>
                        <a:t>Totals</a:t>
                      </a:r>
                    </a:p>
                  </a:txBody>
                  <a:tcPr/>
                </a:tc>
                <a:tc>
                  <a:txBody>
                    <a:bodyPr/>
                    <a:lstStyle/>
                    <a:p>
                      <a:pPr algn="r"/>
                      <a:r>
                        <a:rPr lang="en-US" dirty="0" smtClean="0"/>
                        <a:t>$</a:t>
                      </a:r>
                      <a:r>
                        <a:rPr lang="en-US" dirty="0" smtClean="0"/>
                        <a:t>11,773,508</a:t>
                      </a:r>
                      <a:endParaRPr lang="en-US" dirty="0"/>
                    </a:p>
                  </a:txBody>
                  <a:tcPr/>
                </a:tc>
                <a:tc>
                  <a:txBody>
                    <a:bodyPr/>
                    <a:lstStyle/>
                    <a:p>
                      <a:pPr algn="r"/>
                      <a:r>
                        <a:rPr lang="en-US" dirty="0" smtClean="0"/>
                        <a:t>$11,080,283</a:t>
                      </a:r>
                      <a:endParaRPr lang="en-US" dirty="0"/>
                    </a:p>
                  </a:txBody>
                  <a:tcPr/>
                </a:tc>
                <a:tc>
                  <a:txBody>
                    <a:bodyPr/>
                    <a:lstStyle/>
                    <a:p>
                      <a:pPr algn="r"/>
                      <a:r>
                        <a:rPr lang="en-US" dirty="0" smtClean="0"/>
                        <a:t>$   693,225</a:t>
                      </a:r>
                      <a:endParaRPr lang="en-US" dirty="0"/>
                    </a:p>
                  </a:txBody>
                  <a:tcPr/>
                </a:tc>
              </a:tr>
            </a:tbl>
          </a:graphicData>
        </a:graphic>
      </p:graphicFrame>
      <p:sp>
        <p:nvSpPr>
          <p:cNvPr id="3" name="TextBox 2"/>
          <p:cNvSpPr txBox="1"/>
          <p:nvPr/>
        </p:nvSpPr>
        <p:spPr>
          <a:xfrm>
            <a:off x="762000" y="6477000"/>
            <a:ext cx="7239000" cy="246221"/>
          </a:xfrm>
          <a:prstGeom prst="rect">
            <a:avLst/>
          </a:prstGeom>
          <a:noFill/>
        </p:spPr>
        <p:txBody>
          <a:bodyPr wrap="square" rtlCol="0">
            <a:spAutoFit/>
          </a:bodyPr>
          <a:lstStyle/>
          <a:p>
            <a:r>
              <a:rPr lang="en-US" sz="1000" dirty="0" smtClean="0"/>
              <a:t>Includes Basic Ed Only – Increases due to increased apportionment and account code changes.</a:t>
            </a:r>
            <a:endParaRPr lang="en-US" sz="1000" dirty="0"/>
          </a:p>
        </p:txBody>
      </p:sp>
      <p:sp>
        <p:nvSpPr>
          <p:cNvPr id="5" name="TextBox 4"/>
          <p:cNvSpPr txBox="1"/>
          <p:nvPr/>
        </p:nvSpPr>
        <p:spPr>
          <a:xfrm>
            <a:off x="8229600" y="4419600"/>
            <a:ext cx="685800" cy="646331"/>
          </a:xfrm>
          <a:prstGeom prst="rect">
            <a:avLst/>
          </a:prstGeom>
          <a:noFill/>
        </p:spPr>
        <p:txBody>
          <a:bodyPr wrap="square" rtlCol="0">
            <a:spAutoFit/>
          </a:bodyPr>
          <a:lstStyle/>
          <a:p>
            <a:r>
              <a:rPr lang="en-US" sz="900" dirty="0" smtClean="0"/>
              <a:t>Teaching is </a:t>
            </a:r>
            <a:r>
              <a:rPr lang="en-US" sz="900" dirty="0" smtClean="0"/>
              <a:t>73.4% </a:t>
            </a:r>
            <a:r>
              <a:rPr lang="en-US" sz="900" dirty="0" smtClean="0"/>
              <a:t>of Basic Ed</a:t>
            </a:r>
            <a:endParaRPr lang="en-US" sz="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District Wide Support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218804405"/>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648200" y="3657600"/>
            <a:ext cx="3505200" cy="738664"/>
          </a:xfrm>
          <a:prstGeom prst="rect">
            <a:avLst/>
          </a:prstGeom>
          <a:solidFill>
            <a:schemeClr val="accent4">
              <a:lumMod val="20000"/>
              <a:lumOff val="80000"/>
            </a:schemeClr>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400" dirty="0" smtClean="0">
                <a:solidFill>
                  <a:schemeClr val="bg1"/>
                </a:solidFill>
              </a:rPr>
              <a:t>The greatest </a:t>
            </a:r>
            <a:r>
              <a:rPr lang="en-US" sz="1400" dirty="0" smtClean="0">
                <a:solidFill>
                  <a:schemeClr val="bg1"/>
                </a:solidFill>
              </a:rPr>
              <a:t>difference </a:t>
            </a:r>
            <a:r>
              <a:rPr lang="en-US" sz="1400" dirty="0" smtClean="0">
                <a:solidFill>
                  <a:schemeClr val="bg1"/>
                </a:solidFill>
              </a:rPr>
              <a:t>between years was for the Board.  This is due to the large amount paid for attorney’s fees in 14-15.</a:t>
            </a:r>
            <a:endParaRPr lang="en-US" sz="1400" dirty="0">
              <a:solidFill>
                <a:schemeClr val="bg1"/>
              </a:solidFill>
            </a:endParaRPr>
          </a:p>
        </p:txBody>
      </p:sp>
      <p:sp>
        <p:nvSpPr>
          <p:cNvPr id="6" name="TextBox 1"/>
          <p:cNvSpPr txBox="1"/>
          <p:nvPr/>
        </p:nvSpPr>
        <p:spPr>
          <a:xfrm>
            <a:off x="3962400" y="6019800"/>
            <a:ext cx="44196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District Wide Support Expenditures =  </a:t>
            </a:r>
            <a:r>
              <a:rPr lang="en-US" sz="1600" dirty="0" smtClean="0"/>
              <a:t>$3,960,788</a:t>
            </a:r>
            <a:endParaRPr lang="en-US" sz="1600" dirty="0" smtClean="0"/>
          </a:p>
          <a:p>
            <a:r>
              <a:rPr lang="en-US" sz="1600" dirty="0" smtClean="0"/>
              <a:t>15.8% </a:t>
            </a:r>
            <a:r>
              <a:rPr lang="en-US" sz="1600" dirty="0" smtClean="0"/>
              <a:t>of Total Expenditures for </a:t>
            </a:r>
            <a:r>
              <a:rPr lang="en-US" sz="1600" dirty="0" smtClean="0"/>
              <a:t>2014-2015</a:t>
            </a:r>
            <a:endParaRPr lang="en-US" sz="1600" dirty="0"/>
          </a:p>
        </p:txBody>
      </p:sp>
      <p:sp>
        <p:nvSpPr>
          <p:cNvPr id="3" name="Rectangle 2"/>
          <p:cNvSpPr/>
          <p:nvPr/>
        </p:nvSpPr>
        <p:spPr>
          <a:xfrm>
            <a:off x="294443" y="6053090"/>
            <a:ext cx="304800" cy="2715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95183" y="6515100"/>
            <a:ext cx="304060" cy="228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6053090"/>
            <a:ext cx="914400" cy="323165"/>
          </a:xfrm>
          <a:prstGeom prst="rect">
            <a:avLst/>
          </a:prstGeom>
          <a:noFill/>
        </p:spPr>
        <p:txBody>
          <a:bodyPr wrap="square" rtlCol="0">
            <a:spAutoFit/>
          </a:bodyPr>
          <a:lstStyle/>
          <a:p>
            <a:r>
              <a:rPr lang="en-US" sz="1500" dirty="0" smtClean="0"/>
              <a:t>2014-15</a:t>
            </a:r>
            <a:endParaRPr lang="en-US" sz="1500" dirty="0"/>
          </a:p>
        </p:txBody>
      </p:sp>
      <p:sp>
        <p:nvSpPr>
          <p:cNvPr id="11" name="TextBox 10"/>
          <p:cNvSpPr txBox="1"/>
          <p:nvPr/>
        </p:nvSpPr>
        <p:spPr>
          <a:xfrm>
            <a:off x="842639" y="6467817"/>
            <a:ext cx="914400" cy="323165"/>
          </a:xfrm>
          <a:prstGeom prst="rect">
            <a:avLst/>
          </a:prstGeom>
          <a:noFill/>
        </p:spPr>
        <p:txBody>
          <a:bodyPr wrap="square" rtlCol="0">
            <a:spAutoFit/>
          </a:bodyPr>
          <a:lstStyle/>
          <a:p>
            <a:r>
              <a:rPr lang="en-US" sz="1500" dirty="0" smtClean="0"/>
              <a:t>2013-14</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10" name="Content Placeholder 9"/>
          <p:cNvSpPr>
            <a:spLocks noGrp="1"/>
          </p:cNvSpPr>
          <p:nvPr>
            <p:ph sz="quarter" idx="2"/>
          </p:nvPr>
        </p:nvSpPr>
        <p:spPr>
          <a:xfrm>
            <a:off x="457200" y="2514600"/>
            <a:ext cx="4040188" cy="2930525"/>
          </a:xfrm>
        </p:spPr>
        <p:txBody>
          <a:bodyPr>
            <a:normAutofit fontScale="92500" lnSpcReduction="20000"/>
          </a:bodyPr>
          <a:lstStyle/>
          <a:p>
            <a:pPr>
              <a:buClr>
                <a:schemeClr val="tx2"/>
              </a:buClr>
              <a:buFont typeface="Wingdings" pitchFamily="2" charset="2"/>
              <a:buChar char="q"/>
            </a:pPr>
            <a:r>
              <a:rPr lang="en-US" sz="1800" dirty="0" smtClean="0"/>
              <a:t>Total Students transported = 3,900 per day </a:t>
            </a:r>
            <a:r>
              <a:rPr lang="en-US" sz="1400" i="1" dirty="0" smtClean="0"/>
              <a:t>(Based on the count week totals)</a:t>
            </a:r>
          </a:p>
          <a:p>
            <a:pPr>
              <a:buClr>
                <a:schemeClr val="tx2"/>
              </a:buClr>
              <a:buNone/>
            </a:pPr>
            <a:endParaRPr lang="en-US" sz="1800" dirty="0" smtClean="0"/>
          </a:p>
          <a:p>
            <a:pPr>
              <a:buClr>
                <a:schemeClr val="tx2"/>
              </a:buClr>
              <a:buFont typeface="Wingdings" pitchFamily="2" charset="2"/>
              <a:buChar char="q"/>
            </a:pPr>
            <a:r>
              <a:rPr lang="en-US" sz="1800" dirty="0" smtClean="0"/>
              <a:t>Total Expenditures   =  $</a:t>
            </a:r>
            <a:r>
              <a:rPr lang="en-US" sz="1800" dirty="0" smtClean="0"/>
              <a:t>3,460,753</a:t>
            </a:r>
            <a:endParaRPr lang="en-US" sz="1800" dirty="0" smtClean="0"/>
          </a:p>
          <a:p>
            <a:pPr>
              <a:buClr>
                <a:schemeClr val="tx2"/>
              </a:buClr>
              <a:buFont typeface="Wingdings" pitchFamily="2" charset="2"/>
              <a:buChar char="q"/>
            </a:pPr>
            <a:endParaRPr lang="en-US" sz="1800" dirty="0" smtClean="0"/>
          </a:p>
          <a:p>
            <a:pPr>
              <a:buClr>
                <a:schemeClr val="tx2"/>
              </a:buClr>
              <a:buFont typeface="Wingdings" pitchFamily="2" charset="2"/>
              <a:buChar char="q"/>
            </a:pPr>
            <a:r>
              <a:rPr lang="en-US" sz="1800" dirty="0" smtClean="0"/>
              <a:t>Total Revenues        =  </a:t>
            </a:r>
            <a:r>
              <a:rPr lang="en-US" sz="1800" dirty="0"/>
              <a:t>$</a:t>
            </a:r>
            <a:r>
              <a:rPr lang="en-US" sz="1800" dirty="0" smtClean="0"/>
              <a:t>3,396,500</a:t>
            </a:r>
            <a:endParaRPr lang="en-US" sz="1800" dirty="0"/>
          </a:p>
          <a:p>
            <a:pPr>
              <a:buClr>
                <a:schemeClr val="tx2"/>
              </a:buClr>
              <a:buFont typeface="Wingdings" pitchFamily="2" charset="2"/>
              <a:buChar char="q"/>
            </a:pPr>
            <a:r>
              <a:rPr lang="en-US" sz="1800" dirty="0" smtClean="0"/>
              <a:t>,</a:t>
            </a:r>
            <a:endParaRPr lang="en-US" sz="1800" dirty="0" smtClean="0"/>
          </a:p>
          <a:p>
            <a:pPr>
              <a:buClr>
                <a:schemeClr val="tx2"/>
              </a:buClr>
              <a:buFont typeface="Wingdings" pitchFamily="2" charset="2"/>
              <a:buChar char="q"/>
            </a:pPr>
            <a:r>
              <a:rPr lang="en-US" sz="1800" dirty="0" smtClean="0"/>
              <a:t>Total Unfunded = </a:t>
            </a:r>
            <a:r>
              <a:rPr lang="en-US" sz="1800" dirty="0" smtClean="0"/>
              <a:t>$61,254 </a:t>
            </a:r>
            <a:r>
              <a:rPr lang="en-US" sz="1800" dirty="0" smtClean="0"/>
              <a:t>Woodland’s portion paid by Levy dollars to support transportation = </a:t>
            </a:r>
            <a:r>
              <a:rPr lang="en-US" sz="1800" dirty="0" smtClean="0"/>
              <a:t>$19,600</a:t>
            </a:r>
            <a:endParaRPr lang="en-US" sz="1800" dirty="0" smtClean="0"/>
          </a:p>
          <a:p>
            <a:pPr>
              <a:buClr>
                <a:schemeClr val="tx2"/>
              </a:buClr>
              <a:buFont typeface="Wingdings" pitchFamily="2" charset="2"/>
              <a:buChar char="q"/>
            </a:pPr>
            <a:endParaRPr lang="en-US" sz="1800" dirty="0" smtClean="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3352799"/>
          </a:xfrm>
        </p:spPr>
        <p:txBody>
          <a:bodyPr>
            <a:normAutofit lnSpcReduction="10000"/>
          </a:bodyPr>
          <a:lstStyle/>
          <a:p>
            <a:pPr>
              <a:buClr>
                <a:schemeClr val="tx2"/>
              </a:buClr>
              <a:buFont typeface="Wingdings" pitchFamily="2" charset="2"/>
              <a:buChar char="q"/>
            </a:pPr>
            <a:r>
              <a:rPr lang="en-US" sz="1800" dirty="0" smtClean="0"/>
              <a:t>Total Meals Served = </a:t>
            </a:r>
            <a:r>
              <a:rPr lang="en-US" sz="1800" dirty="0" smtClean="0"/>
              <a:t>233,000</a:t>
            </a:r>
            <a:endParaRPr lang="en-US" sz="1800" dirty="0" smtClean="0"/>
          </a:p>
          <a:p>
            <a:pPr>
              <a:buClr>
                <a:schemeClr val="tx2"/>
              </a:buClr>
              <a:buNone/>
            </a:pPr>
            <a:endParaRPr lang="en-US" sz="1800" dirty="0" smtClean="0"/>
          </a:p>
          <a:p>
            <a:pPr>
              <a:buClr>
                <a:schemeClr val="tx2"/>
              </a:buClr>
              <a:buFont typeface="Wingdings" pitchFamily="2" charset="2"/>
              <a:buChar char="q"/>
            </a:pPr>
            <a:r>
              <a:rPr lang="en-US" sz="1800" dirty="0" smtClean="0"/>
              <a:t>Total Expenses  = $</a:t>
            </a:r>
            <a:r>
              <a:rPr lang="en-US" sz="1800" dirty="0" smtClean="0"/>
              <a:t>753,896</a:t>
            </a:r>
            <a:endParaRPr lang="en-US" sz="1800" dirty="0" smtClean="0"/>
          </a:p>
          <a:p>
            <a:pPr marL="0" indent="0">
              <a:buClr>
                <a:schemeClr val="tx2"/>
              </a:buClr>
              <a:buNone/>
            </a:pPr>
            <a:endParaRPr lang="en-US" sz="1800" dirty="0" smtClean="0"/>
          </a:p>
          <a:p>
            <a:pPr>
              <a:buClr>
                <a:schemeClr val="tx2"/>
              </a:buClr>
              <a:buFont typeface="Wingdings" pitchFamily="2" charset="2"/>
              <a:buChar char="q"/>
            </a:pPr>
            <a:r>
              <a:rPr lang="en-US" sz="1800" dirty="0" smtClean="0"/>
              <a:t>Total Revenues = $</a:t>
            </a:r>
            <a:r>
              <a:rPr lang="en-US" sz="1800" dirty="0" smtClean="0"/>
              <a:t>713,406</a:t>
            </a:r>
            <a:endParaRPr lang="en-US" sz="1800" dirty="0" smtClean="0"/>
          </a:p>
          <a:p>
            <a:pPr>
              <a:buClr>
                <a:schemeClr val="tx2"/>
              </a:buClr>
              <a:buFont typeface="Wingdings" pitchFamily="2" charset="2"/>
              <a:buChar char="q"/>
            </a:pPr>
            <a:r>
              <a:rPr lang="en-US" sz="1800" dirty="0" smtClean="0"/>
              <a:t>Sodexo Guarantee </a:t>
            </a:r>
            <a:r>
              <a:rPr lang="en-US" sz="1800" dirty="0" smtClean="0"/>
              <a:t>$4,873, </a:t>
            </a:r>
            <a:r>
              <a:rPr lang="en-US" sz="1800" dirty="0" smtClean="0"/>
              <a:t>actual ($</a:t>
            </a:r>
            <a:r>
              <a:rPr lang="en-US" sz="1800" dirty="0" smtClean="0"/>
              <a:t>40,490).  There are some expenditures in this total that are outside of the contract.  I will be meeting with Sodexo to reconcile for year end.</a:t>
            </a:r>
            <a:endParaRPr lang="en-US" sz="1800" dirty="0" smtClean="0"/>
          </a:p>
          <a:p>
            <a:pPr>
              <a:buNone/>
            </a:pPr>
            <a:endParaRPr lang="en-US" sz="1800" dirty="0" smtClean="0"/>
          </a:p>
          <a:p>
            <a:pPr>
              <a:buNone/>
            </a:pPr>
            <a:endParaRPr lang="en-US" sz="1800" dirty="0" smtClean="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a:t>
            </a:r>
            <a:r>
              <a:rPr lang="en-US" dirty="0" smtClean="0"/>
              <a:t>	</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bg/>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fontScale="77500" lnSpcReduction="20000"/>
          </a:bodyPr>
          <a:lstStyle/>
          <a:p>
            <a:r>
              <a:rPr lang="en-US" dirty="0" smtClean="0"/>
              <a:t>The WCC and YCC programs add opportunities for parents and students in a small community without many daycare options for families</a:t>
            </a:r>
          </a:p>
          <a:p>
            <a:r>
              <a:rPr lang="en-US" dirty="0" smtClean="0"/>
              <a:t>Programs served about </a:t>
            </a:r>
            <a:r>
              <a:rPr lang="en-US" dirty="0" smtClean="0"/>
              <a:t>100 </a:t>
            </a:r>
            <a:r>
              <a:rPr lang="en-US" dirty="0" smtClean="0"/>
              <a:t>families throughout the year and also provided summer care</a:t>
            </a:r>
          </a:p>
          <a:p>
            <a:r>
              <a:rPr lang="en-US" dirty="0" smtClean="0"/>
              <a:t>WCC program is licensed by the state and able to provide options for low income families</a:t>
            </a:r>
          </a:p>
          <a:p>
            <a:r>
              <a:rPr lang="en-US" dirty="0" smtClean="0"/>
              <a:t>Daycare </a:t>
            </a:r>
            <a:r>
              <a:rPr lang="en-US" dirty="0" smtClean="0"/>
              <a:t>programs ran at a profit of </a:t>
            </a:r>
            <a:r>
              <a:rPr lang="en-US" dirty="0" smtClean="0"/>
              <a:t>$1,020 </a:t>
            </a:r>
            <a:r>
              <a:rPr lang="en-US" dirty="0" smtClean="0"/>
              <a:t>before </a:t>
            </a:r>
            <a:r>
              <a:rPr lang="en-US" dirty="0" err="1" smtClean="0"/>
              <a:t>indirects</a:t>
            </a:r>
            <a:r>
              <a:rPr lang="en-US" dirty="0" smtClean="0"/>
              <a:t>.  Last year they had a profit of just over $4,000.  In prior years th</a:t>
            </a:r>
            <a:r>
              <a:rPr lang="en-US" dirty="0" smtClean="0"/>
              <a:t>e </a:t>
            </a:r>
            <a:r>
              <a:rPr lang="en-US" dirty="0" smtClean="0"/>
              <a:t>district was subsidizing $11,000 to $14,000 per year with levy </a:t>
            </a:r>
            <a:r>
              <a:rPr lang="en-US" dirty="0" smtClean="0"/>
              <a:t>dollars.  I expect this level of profit to become the norm.</a:t>
            </a:r>
            <a:endParaRPr lang="en-US" dirty="0" smtClean="0"/>
          </a:p>
          <a:p>
            <a:r>
              <a:rPr lang="en-US" dirty="0" smtClean="0"/>
              <a:t>WCC profit of </a:t>
            </a:r>
            <a:r>
              <a:rPr lang="en-US" dirty="0" smtClean="0"/>
              <a:t>$8,800 </a:t>
            </a:r>
            <a:r>
              <a:rPr lang="en-US" dirty="0" smtClean="0"/>
              <a:t>and YCC loss of </a:t>
            </a:r>
            <a:r>
              <a:rPr lang="en-US" dirty="0" smtClean="0"/>
              <a:t>($3,300</a:t>
            </a:r>
            <a:r>
              <a:rPr lang="en-US" dirty="0" smtClean="0"/>
              <a:t>).  WCC change due to increased participation, increased reimbursement from DSHS and providing only before and after school care</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smtClean="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a:t>
            </a:r>
            <a:r>
              <a:rPr lang="en-US" dirty="0" smtClean="0"/>
              <a:t>18,405,022</a:t>
            </a:r>
            <a:endParaRPr lang="en-US" dirty="0" smtClean="0"/>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a:t>
            </a:r>
            <a:r>
              <a:rPr lang="en-US" dirty="0" err="1" smtClean="0"/>
              <a:t>Srce</a:t>
            </a:r>
            <a:r>
              <a:rPr lang="en-US" dirty="0" smtClean="0"/>
              <a:t>	$11,120,589</a:t>
            </a:r>
            <a:endParaRPr lang="en-US" dirty="0" smtClean="0"/>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			$</a:t>
            </a:r>
            <a:r>
              <a:rPr lang="en-US" u="sng" dirty="0" smtClean="0"/>
              <a:t>28,232,269</a:t>
            </a:r>
            <a:endParaRPr lang="en-US" u="sng" dirty="0" smtClean="0"/>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a:t>
            </a:r>
            <a:r>
              <a:rPr lang="en-US" dirty="0" smtClean="0"/>
              <a:t>$1,292,856</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endPar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endParaRPr>
          </a:p>
        </p:txBody>
      </p:sp>
      <p:sp>
        <p:nvSpPr>
          <p:cNvPr id="12" name="Rectangle 11"/>
          <p:cNvSpPr/>
          <p:nvPr/>
        </p:nvSpPr>
        <p:spPr>
          <a:xfrm>
            <a:off x="304800" y="1524000"/>
            <a:ext cx="8534400" cy="646331"/>
          </a:xfrm>
          <a:prstGeom prst="rect">
            <a:avLst/>
          </a:prstGeom>
        </p:spPr>
        <p:txBody>
          <a:bodyPr wrap="square">
            <a:spAutoFit/>
          </a:bodyPr>
          <a:lstStyle/>
          <a:p>
            <a:r>
              <a:rPr lang="en-US" dirty="0" smtClean="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smtClean="0"/>
              <a:t>Amount available for principal/interest at August 31, </a:t>
            </a:r>
            <a:r>
              <a:rPr lang="en-US" dirty="0" smtClean="0"/>
              <a:t>2015 </a:t>
            </a:r>
            <a:r>
              <a:rPr lang="en-US" dirty="0" smtClean="0"/>
              <a:t>= </a:t>
            </a:r>
            <a:r>
              <a:rPr lang="en-US" dirty="0" smtClean="0"/>
              <a:t>$1,777,298</a:t>
            </a:r>
            <a:endParaRPr lang="en-US" dirty="0"/>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1070510774"/>
              </p:ext>
            </p:extLst>
          </p:nvPr>
        </p:nvGraphicFramePr>
        <p:xfrm>
          <a:off x="457200" y="2362200"/>
          <a:ext cx="8305800" cy="3161131"/>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82412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Debt</a:t>
                      </a:r>
                      <a:r>
                        <a:rPr lang="en-US" baseline="0" dirty="0" smtClean="0">
                          <a:solidFill>
                            <a:schemeClr val="bg1"/>
                          </a:solidFill>
                        </a:rPr>
                        <a:t> Balance </a:t>
                      </a:r>
                      <a:r>
                        <a:rPr lang="en-US" baseline="0" dirty="0" smtClean="0">
                          <a:solidFill>
                            <a:schemeClr val="bg1"/>
                          </a:solidFill>
                        </a:rPr>
                        <a:t>9/1/14</a:t>
                      </a:r>
                      <a:endParaRPr lang="en-US" dirty="0" smtClean="0">
                        <a:solidFill>
                          <a:schemeClr val="bg1"/>
                        </a:solidFill>
                      </a:endParaRPr>
                    </a:p>
                    <a:p>
                      <a:endParaRPr lang="en-US" dirty="0"/>
                    </a:p>
                  </a:txBody>
                  <a:tcPr/>
                </a:tc>
                <a:tc>
                  <a:txBody>
                    <a:bodyPr/>
                    <a:lstStyle/>
                    <a:p>
                      <a:r>
                        <a:rPr lang="en-US" dirty="0" smtClean="0">
                          <a:solidFill>
                            <a:schemeClr val="bg1"/>
                          </a:solidFill>
                        </a:rPr>
                        <a:t>Debt Issued</a:t>
                      </a:r>
                      <a:endParaRPr lang="en-US" dirty="0">
                        <a:solidFill>
                          <a:schemeClr val="bg1"/>
                        </a:solidFill>
                      </a:endParaRPr>
                    </a:p>
                  </a:txBody>
                  <a:tcPr/>
                </a:tc>
                <a:tc>
                  <a:txBody>
                    <a:bodyPr/>
                    <a:lstStyle/>
                    <a:p>
                      <a:r>
                        <a:rPr lang="en-US" dirty="0" smtClean="0">
                          <a:solidFill>
                            <a:schemeClr val="bg1"/>
                          </a:solidFill>
                        </a:rPr>
                        <a:t>Debt Redeemed</a:t>
                      </a:r>
                      <a:endParaRPr lang="en-US" dirty="0">
                        <a:solidFill>
                          <a:schemeClr val="bg1"/>
                        </a:solidFill>
                      </a:endParaRPr>
                    </a:p>
                  </a:txBody>
                  <a:tcPr/>
                </a:tc>
                <a:tc>
                  <a:txBody>
                    <a:bodyPr/>
                    <a:lstStyle/>
                    <a:p>
                      <a:r>
                        <a:rPr lang="en-US" dirty="0" smtClean="0">
                          <a:solidFill>
                            <a:schemeClr val="bg1"/>
                          </a:solidFill>
                        </a:rPr>
                        <a:t>Debt Balance </a:t>
                      </a:r>
                      <a:r>
                        <a:rPr lang="en-US" dirty="0" smtClean="0">
                          <a:solidFill>
                            <a:schemeClr val="bg1"/>
                          </a:solidFill>
                        </a:rPr>
                        <a:t>8/31/15</a:t>
                      </a:r>
                      <a:endParaRPr lang="en-US" dirty="0">
                        <a:solidFill>
                          <a:schemeClr val="bg1"/>
                        </a:solidFill>
                      </a:endParaRPr>
                    </a:p>
                  </a:txBody>
                  <a:tcPr/>
                </a:tc>
              </a:tr>
              <a:tr h="711301">
                <a:tc>
                  <a:txBody>
                    <a:bodyPr/>
                    <a:lstStyle/>
                    <a:p>
                      <a:r>
                        <a:rPr lang="en-US" dirty="0" smtClean="0"/>
                        <a:t>Voted Debt</a:t>
                      </a:r>
                      <a:endParaRPr lang="en-US" dirty="0"/>
                    </a:p>
                  </a:txBody>
                  <a:tcPr/>
                </a:tc>
                <a:tc>
                  <a:txBody>
                    <a:bodyPr/>
                    <a:lstStyle/>
                    <a:p>
                      <a:r>
                        <a:rPr lang="en-US" dirty="0" smtClean="0"/>
                        <a:t>$55,675,000</a:t>
                      </a:r>
                      <a:endParaRPr lang="en-US" dirty="0"/>
                    </a:p>
                  </a:txBody>
                  <a:tcPr/>
                </a:tc>
                <a:tc>
                  <a:txBody>
                    <a:bodyPr/>
                    <a:lstStyle/>
                    <a:p>
                      <a:r>
                        <a:rPr lang="en-US" dirty="0" smtClean="0"/>
                        <a:t>$ 2,600,000</a:t>
                      </a:r>
                      <a:endParaRPr lang="en-US" dirty="0"/>
                    </a:p>
                  </a:txBody>
                  <a:tcPr/>
                </a:tc>
                <a:tc>
                  <a:txBody>
                    <a:bodyPr/>
                    <a:lstStyle/>
                    <a:p>
                      <a:r>
                        <a:rPr lang="en-US" dirty="0" smtClean="0"/>
                        <a:t>$  </a:t>
                      </a:r>
                      <a:r>
                        <a:rPr lang="en-US" dirty="0" smtClean="0"/>
                        <a:t>4,405,000</a:t>
                      </a:r>
                      <a:endParaRPr lang="en-US" dirty="0"/>
                    </a:p>
                  </a:txBody>
                  <a:tcPr/>
                </a:tc>
                <a:tc>
                  <a:txBody>
                    <a:bodyPr/>
                    <a:lstStyle/>
                    <a:p>
                      <a:r>
                        <a:rPr lang="en-US" dirty="0" smtClean="0"/>
                        <a:t>$</a:t>
                      </a:r>
                      <a:r>
                        <a:rPr lang="en-US" dirty="0" smtClean="0"/>
                        <a:t>53,870,000</a:t>
                      </a:r>
                      <a:endParaRPr lang="en-US" dirty="0"/>
                    </a:p>
                  </a:txBody>
                  <a:tcPr/>
                </a:tc>
              </a:tr>
              <a:tr h="824129">
                <a:tc>
                  <a:txBody>
                    <a:bodyPr/>
                    <a:lstStyle/>
                    <a:p>
                      <a:r>
                        <a:rPr lang="en-US" dirty="0" smtClean="0"/>
                        <a:t>Non-Voted</a:t>
                      </a:r>
                      <a:r>
                        <a:rPr lang="en-US" baseline="0" dirty="0" smtClean="0"/>
                        <a:t> Debt</a:t>
                      </a:r>
                      <a:endParaRPr lang="en-US" dirty="0"/>
                    </a:p>
                  </a:txBody>
                  <a:tcPr/>
                </a:tc>
                <a:tc>
                  <a:txBody>
                    <a:bodyPr/>
                    <a:lstStyle/>
                    <a:p>
                      <a:r>
                        <a:rPr lang="en-US" dirty="0" smtClean="0"/>
                        <a:t>$     209,920</a:t>
                      </a:r>
                      <a:endParaRPr lang="en-US" dirty="0"/>
                    </a:p>
                  </a:txBody>
                  <a:tcPr/>
                </a:tc>
                <a:tc>
                  <a:txBody>
                    <a:bodyPr/>
                    <a:lstStyle/>
                    <a:p>
                      <a:r>
                        <a:rPr lang="en-US" dirty="0" smtClean="0"/>
                        <a:t>$           0</a:t>
                      </a:r>
                      <a:endParaRPr lang="en-US" dirty="0"/>
                    </a:p>
                  </a:txBody>
                  <a:tcPr/>
                </a:tc>
                <a:tc>
                  <a:txBody>
                    <a:bodyPr/>
                    <a:lstStyle/>
                    <a:p>
                      <a:r>
                        <a:rPr lang="en-US" dirty="0" smtClean="0"/>
                        <a:t>$     </a:t>
                      </a:r>
                      <a:r>
                        <a:rPr lang="en-US" dirty="0" smtClean="0"/>
                        <a:t>103,895</a:t>
                      </a:r>
                      <a:endParaRPr lang="en-US" dirty="0"/>
                    </a:p>
                  </a:txBody>
                  <a:tcPr/>
                </a:tc>
                <a:tc>
                  <a:txBody>
                    <a:bodyPr/>
                    <a:lstStyle/>
                    <a:p>
                      <a:r>
                        <a:rPr lang="en-US" dirty="0" smtClean="0"/>
                        <a:t>$     </a:t>
                      </a:r>
                      <a:r>
                        <a:rPr lang="en-US" dirty="0" smtClean="0"/>
                        <a:t>106,025</a:t>
                      </a:r>
                      <a:endParaRPr lang="en-US" dirty="0"/>
                    </a:p>
                  </a:txBody>
                  <a:tcPr/>
                </a:tc>
              </a:tr>
              <a:tr h="711301">
                <a:tc>
                  <a:txBody>
                    <a:bodyPr/>
                    <a:lstStyle/>
                    <a:p>
                      <a:r>
                        <a:rPr lang="en-US" dirty="0" smtClean="0"/>
                        <a:t>Total</a:t>
                      </a:r>
                      <a:endParaRPr lang="en-US" dirty="0"/>
                    </a:p>
                  </a:txBody>
                  <a:tcPr/>
                </a:tc>
                <a:tc>
                  <a:txBody>
                    <a:bodyPr/>
                    <a:lstStyle/>
                    <a:p>
                      <a:r>
                        <a:rPr lang="en-US" dirty="0" smtClean="0"/>
                        <a:t>$55,884,920</a:t>
                      </a:r>
                      <a:endParaRPr lang="en-US" dirty="0"/>
                    </a:p>
                  </a:txBody>
                  <a:tcPr/>
                </a:tc>
                <a:tc>
                  <a:txBody>
                    <a:bodyPr/>
                    <a:lstStyle/>
                    <a:p>
                      <a:r>
                        <a:rPr lang="en-US" dirty="0" smtClean="0"/>
                        <a:t>$</a:t>
                      </a:r>
                      <a:r>
                        <a:rPr lang="en-US" dirty="0" smtClean="0"/>
                        <a:t>2,600,000</a:t>
                      </a:r>
                      <a:endParaRPr lang="en-US" dirty="0"/>
                    </a:p>
                  </a:txBody>
                  <a:tcPr/>
                </a:tc>
                <a:tc>
                  <a:txBody>
                    <a:bodyPr/>
                    <a:lstStyle/>
                    <a:p>
                      <a:r>
                        <a:rPr lang="en-US" dirty="0" smtClean="0"/>
                        <a:t>$ </a:t>
                      </a:r>
                      <a:r>
                        <a:rPr lang="en-US" dirty="0" smtClean="0"/>
                        <a:t> 4,508,895</a:t>
                      </a:r>
                      <a:endParaRPr lang="en-US" dirty="0"/>
                    </a:p>
                  </a:txBody>
                  <a:tcPr/>
                </a:tc>
                <a:tc>
                  <a:txBody>
                    <a:bodyPr/>
                    <a:lstStyle/>
                    <a:p>
                      <a:r>
                        <a:rPr lang="en-US" dirty="0" smtClean="0"/>
                        <a:t>$</a:t>
                      </a:r>
                      <a:r>
                        <a:rPr lang="en-US" dirty="0" smtClean="0"/>
                        <a:t>53,976,025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a:t>
            </a:r>
            <a:r>
              <a:rPr lang="en-US" dirty="0" smtClean="0"/>
              <a:t>154,600</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Revenues				$</a:t>
            </a:r>
            <a:r>
              <a:rPr lang="en-US" dirty="0" smtClean="0"/>
              <a:t>255,270</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Expenditures				</a:t>
            </a:r>
            <a:r>
              <a:rPr lang="en-US" dirty="0"/>
              <a:t>$246,508</a:t>
            </a:r>
          </a:p>
          <a:p>
            <a:pPr>
              <a:buClr>
                <a:schemeClr val="tx2"/>
              </a:buClr>
              <a:buNone/>
            </a:pPr>
            <a:endParaRPr lang="en-US" sz="1400" dirty="0" smtClean="0"/>
          </a:p>
          <a:p>
            <a:pPr>
              <a:buClr>
                <a:schemeClr val="tx2"/>
              </a:buClr>
              <a:buFont typeface="Wingdings" pitchFamily="2" charset="2"/>
              <a:buChar char="q"/>
            </a:pPr>
            <a:r>
              <a:rPr lang="en-US" dirty="0" smtClean="0"/>
              <a:t>  Ending Fund Balance			$</a:t>
            </a:r>
            <a:r>
              <a:rPr lang="en-US" dirty="0" smtClean="0"/>
              <a:t>163,362</a:t>
            </a:r>
            <a:endParaRPr lang="en-US" dirty="0" smtClean="0"/>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a:t>
            </a:r>
            <a:r>
              <a:rPr lang="en-US" dirty="0" smtClean="0"/>
              <a:t>$3,676,417</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Revenues				$   </a:t>
            </a:r>
            <a:r>
              <a:rPr lang="en-US" dirty="0" smtClean="0"/>
              <a:t>662,860</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Expenditures				</a:t>
            </a:r>
            <a:r>
              <a:rPr lang="en-US" dirty="0" smtClean="0"/>
              <a:t>$   780,812</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Ending Fund Balance			</a:t>
            </a:r>
            <a:r>
              <a:rPr lang="en-US" smtClean="0"/>
              <a:t>$</a:t>
            </a:r>
            <a:r>
              <a:rPr lang="en-US" smtClean="0"/>
              <a:t>3,613,477</a:t>
            </a:r>
            <a:endParaRPr lang="en-US" dirty="0" smtClean="0"/>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Fund Balance Summary</a:t>
            </a:r>
            <a:endParaRPr lang="en-US" dirty="0"/>
          </a:p>
        </p:txBody>
      </p:sp>
      <p:sp>
        <p:nvSpPr>
          <p:cNvPr id="3" name="Content Placeholder 2"/>
          <p:cNvSpPr>
            <a:spLocks noGrp="1"/>
          </p:cNvSpPr>
          <p:nvPr>
            <p:ph sz="quarter" idx="1"/>
          </p:nvPr>
        </p:nvSpPr>
        <p:spPr/>
        <p:txBody>
          <a:bodyPr/>
          <a:lstStyle/>
          <a:p>
            <a:r>
              <a:rPr lang="en-US" dirty="0" smtClean="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29576551"/>
              </p:ext>
            </p:extLst>
          </p:nvPr>
        </p:nvGraphicFramePr>
        <p:xfrm>
          <a:off x="990600" y="2895600"/>
          <a:ext cx="7391400" cy="3362960"/>
        </p:xfrm>
        <a:graphic>
          <a:graphicData uri="http://schemas.openxmlformats.org/drawingml/2006/table">
            <a:tbl>
              <a:tblPr firstRow="1" bandRow="1">
                <a:tableStyleId>{5C22544A-7EE6-4342-B048-85BDC9FD1C3A}</a:tableStyleId>
              </a:tblPr>
              <a:tblGrid>
                <a:gridCol w="1447800"/>
                <a:gridCol w="1981200"/>
                <a:gridCol w="1905000"/>
                <a:gridCol w="2057400"/>
              </a:tblGrid>
              <a:tr h="396240">
                <a:tc>
                  <a:txBody>
                    <a:bodyPr/>
                    <a:lstStyle/>
                    <a:p>
                      <a:pPr algn="ctr"/>
                      <a:r>
                        <a:rPr lang="en-US" dirty="0" smtClean="0"/>
                        <a:t>Year Ended</a:t>
                      </a:r>
                      <a:endParaRPr lang="en-US" dirty="0"/>
                    </a:p>
                  </a:txBody>
                  <a:tcPr/>
                </a:tc>
                <a:tc>
                  <a:txBody>
                    <a:bodyPr/>
                    <a:lstStyle/>
                    <a:p>
                      <a:pPr algn="ctr"/>
                      <a:r>
                        <a:rPr lang="en-US" dirty="0" smtClean="0"/>
                        <a:t>% of Expenditures</a:t>
                      </a:r>
                      <a:endParaRPr lang="en-US" dirty="0"/>
                    </a:p>
                  </a:txBody>
                  <a:tcPr/>
                </a:tc>
                <a:tc>
                  <a:txBody>
                    <a:bodyPr/>
                    <a:lstStyle/>
                    <a:p>
                      <a:pPr algn="ctr"/>
                      <a:r>
                        <a:rPr lang="en-US" dirty="0" smtClean="0"/>
                        <a:t>Budget</a:t>
                      </a:r>
                      <a:endParaRPr lang="en-US" dirty="0"/>
                    </a:p>
                  </a:txBody>
                  <a:tcPr/>
                </a:tc>
                <a:tc>
                  <a:txBody>
                    <a:bodyPr/>
                    <a:lstStyle/>
                    <a:p>
                      <a:pPr algn="ctr"/>
                      <a:r>
                        <a:rPr lang="en-US" dirty="0" smtClean="0"/>
                        <a:t>Total Fund</a:t>
                      </a:r>
                      <a:r>
                        <a:rPr lang="en-US" baseline="0" dirty="0" smtClean="0"/>
                        <a:t> Balance</a:t>
                      </a:r>
                      <a:endParaRPr lang="en-US" dirty="0"/>
                    </a:p>
                  </a:txBody>
                  <a:tcPr/>
                </a:tc>
              </a:tr>
              <a:tr h="370840">
                <a:tc>
                  <a:txBody>
                    <a:bodyPr/>
                    <a:lstStyle/>
                    <a:p>
                      <a:pPr algn="ctr" fontAlgn="b"/>
                      <a:r>
                        <a:rPr lang="en-US" sz="1200" b="0" i="0" u="none" strike="noStrike" dirty="0">
                          <a:effectLst/>
                          <a:latin typeface="Arial"/>
                        </a:rPr>
                        <a:t>2008</a:t>
                      </a:r>
                    </a:p>
                  </a:txBody>
                  <a:tcPr marL="9525" marR="9525" marT="9525" marB="0" anchor="b"/>
                </a:tc>
                <a:tc>
                  <a:txBody>
                    <a:bodyPr/>
                    <a:lstStyle/>
                    <a:p>
                      <a:pPr algn="ctr" fontAlgn="b"/>
                      <a:r>
                        <a:rPr lang="en-US" sz="1200" b="0" i="0" u="none" strike="noStrike" dirty="0">
                          <a:effectLst/>
                          <a:latin typeface="Arial"/>
                        </a:rPr>
                        <a:t>4.4%</a:t>
                      </a:r>
                    </a:p>
                  </a:txBody>
                  <a:tcPr marL="9525" marR="9525" marT="9525" marB="0" anchor="b"/>
                </a:tc>
                <a:tc>
                  <a:txBody>
                    <a:bodyPr/>
                    <a:lstStyle/>
                    <a:p>
                      <a:pPr algn="r" fontAlgn="b"/>
                      <a:r>
                        <a:rPr lang="en-US" sz="1200" b="0" i="0" u="none" strike="noStrike" dirty="0">
                          <a:effectLst/>
                          <a:latin typeface="Arial"/>
                        </a:rPr>
                        <a:t> $    19,582,661.00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860,620.00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2009</a:t>
                      </a:r>
                    </a:p>
                  </a:txBody>
                  <a:tcPr marL="9525" marR="9525" marT="9525" marB="0" anchor="b"/>
                </a:tc>
                <a:tc>
                  <a:txBody>
                    <a:bodyPr/>
                    <a:lstStyle/>
                    <a:p>
                      <a:pPr algn="ctr" fontAlgn="b"/>
                      <a:r>
                        <a:rPr lang="en-US" sz="1200" b="0" i="0" u="none" strike="noStrike">
                          <a:effectLst/>
                          <a:latin typeface="Arial"/>
                        </a:rPr>
                        <a:t>6.2%</a:t>
                      </a:r>
                    </a:p>
                  </a:txBody>
                  <a:tcPr marL="9525" marR="9525" marT="9525" marB="0" anchor="b"/>
                </a:tc>
                <a:tc>
                  <a:txBody>
                    <a:bodyPr/>
                    <a:lstStyle/>
                    <a:p>
                      <a:pPr algn="r" fontAlgn="b"/>
                      <a:r>
                        <a:rPr lang="en-US" sz="1200" b="0" i="0" u="none" strike="noStrike" dirty="0">
                          <a:effectLst/>
                          <a:latin typeface="Arial"/>
                        </a:rPr>
                        <a:t> $    21,340,015.00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1,316,966.00 </a:t>
                      </a:r>
                    </a:p>
                  </a:txBody>
                  <a:tcPr marL="9525" marR="9525" marT="9525" marB="0" anchor="b"/>
                </a:tc>
              </a:tr>
              <a:tr h="370840">
                <a:tc>
                  <a:txBody>
                    <a:bodyPr/>
                    <a:lstStyle/>
                    <a:p>
                      <a:pPr algn="ctr" fontAlgn="b"/>
                      <a:r>
                        <a:rPr lang="en-US" sz="1200" b="0" i="0" u="none" strike="noStrike">
                          <a:effectLst/>
                          <a:latin typeface="Arial"/>
                        </a:rPr>
                        <a:t>2010</a:t>
                      </a:r>
                    </a:p>
                  </a:txBody>
                  <a:tcPr marL="9525" marR="9525" marT="9525" marB="0" anchor="b"/>
                </a:tc>
                <a:tc>
                  <a:txBody>
                    <a:bodyPr/>
                    <a:lstStyle/>
                    <a:p>
                      <a:pPr algn="ctr" fontAlgn="b"/>
                      <a:r>
                        <a:rPr lang="en-US" sz="1200" b="0" i="0" u="none" strike="noStrike">
                          <a:effectLst/>
                          <a:latin typeface="Arial"/>
                        </a:rPr>
                        <a:t>8.8%</a:t>
                      </a:r>
                    </a:p>
                  </a:txBody>
                  <a:tcPr marL="9525" marR="9525" marT="9525" marB="0" anchor="b"/>
                </a:tc>
                <a:tc>
                  <a:txBody>
                    <a:bodyPr/>
                    <a:lstStyle/>
                    <a:p>
                      <a:pPr algn="r" fontAlgn="b"/>
                      <a:r>
                        <a:rPr lang="en-US" sz="1200" b="0" i="0" u="none" strike="noStrike" dirty="0">
                          <a:effectLst/>
                          <a:latin typeface="Arial"/>
                        </a:rPr>
                        <a:t> $    20,203,854.00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1,772,478.00 </a:t>
                      </a:r>
                    </a:p>
                  </a:txBody>
                  <a:tcPr marL="9525" marR="9525" marT="9525" marB="0" anchor="b"/>
                </a:tc>
              </a:tr>
              <a:tr h="370840">
                <a:tc>
                  <a:txBody>
                    <a:bodyPr/>
                    <a:lstStyle/>
                    <a:p>
                      <a:pPr algn="ctr" fontAlgn="b"/>
                      <a:r>
                        <a:rPr lang="en-US" sz="1200" b="0" i="0" u="none" strike="noStrike">
                          <a:effectLst/>
                          <a:latin typeface="Arial"/>
                        </a:rPr>
                        <a:t>2011</a:t>
                      </a:r>
                    </a:p>
                  </a:txBody>
                  <a:tcPr marL="9525" marR="9525" marT="9525" marB="0" anchor="b"/>
                </a:tc>
                <a:tc>
                  <a:txBody>
                    <a:bodyPr/>
                    <a:lstStyle/>
                    <a:p>
                      <a:pPr algn="ctr" fontAlgn="b"/>
                      <a:r>
                        <a:rPr lang="en-US" sz="1200" b="0" i="0" u="none" strike="noStrike">
                          <a:effectLst/>
                          <a:latin typeface="Arial"/>
                        </a:rPr>
                        <a:t>11.8%</a:t>
                      </a:r>
                    </a:p>
                  </a:txBody>
                  <a:tcPr marL="9525" marR="9525" marT="9525" marB="0" anchor="b"/>
                </a:tc>
                <a:tc>
                  <a:txBody>
                    <a:bodyPr/>
                    <a:lstStyle/>
                    <a:p>
                      <a:pPr algn="r" fontAlgn="b"/>
                      <a:r>
                        <a:rPr lang="en-US" sz="1200" b="0" i="0" u="none" strike="noStrike">
                          <a:effectLst/>
                          <a:latin typeface="Arial"/>
                        </a:rPr>
                        <a:t> $    20,707,518.00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a:effectLst/>
                          <a:latin typeface="Arial"/>
                        </a:rPr>
                        <a:t>14.1%</a:t>
                      </a:r>
                    </a:p>
                  </a:txBody>
                  <a:tcPr marL="9525" marR="9525" marT="9525" marB="0" anchor="b"/>
                </a:tc>
                <a:tc>
                  <a:txBody>
                    <a:bodyPr/>
                    <a:lstStyle/>
                    <a:p>
                      <a:pPr algn="r" fontAlgn="b"/>
                      <a:r>
                        <a:rPr lang="en-US" sz="1200" b="0" i="0" u="none" strike="noStrike">
                          <a:effectLst/>
                          <a:latin typeface="Arial"/>
                        </a:rPr>
                        <a:t> $    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2,967,227.00 </a:t>
                      </a:r>
                    </a:p>
                  </a:txBody>
                  <a:tcPr marL="9525" marR="9525" marT="9525" marB="0" anchor="b"/>
                </a:tc>
              </a:tr>
              <a:tr h="370840">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2014</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23,652,108.00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2,785,917.00</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2015</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11.4</a:t>
                      </a:r>
                      <a:r>
                        <a:rPr lang="en-US" sz="1200" b="0" i="0" u="none" strike="noStrike" dirty="0">
                          <a:effectLst/>
                          <a:latin typeface="Arial"/>
                        </a:rPr>
                        <a:t>%</a:t>
                      </a:r>
                      <a:endParaRPr lang="en-US" sz="1200" b="0" i="0" u="none" strike="noStrike" dirty="0" smtClean="0">
                        <a:effectLst/>
                        <a:latin typeface="Arial"/>
                      </a:endParaRPr>
                    </a:p>
                  </a:txBody>
                  <a:tcPr marL="9525" marR="9525" marT="9525" marB="0" anchor="b"/>
                </a:tc>
                <a:tc>
                  <a:txBody>
                    <a:bodyPr/>
                    <a:lstStyle/>
                    <a:p>
                      <a:pPr algn="r" fontAlgn="b"/>
                      <a:r>
                        <a:rPr lang="en-US" sz="1200" b="0" i="0" u="none" strike="noStrike" dirty="0" smtClean="0">
                          <a:effectLst/>
                          <a:latin typeface="Arial"/>
                        </a:rPr>
                        <a:t>$  25,016,430.00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2,842,390.00</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Balance/Enrollment</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148370197"/>
              </p:ext>
            </p:extLst>
          </p:nvPr>
        </p:nvGraphicFramePr>
        <p:xfrm>
          <a:off x="457200" y="1828800"/>
          <a:ext cx="7620000" cy="4287520"/>
        </p:xfrm>
        <a:graphic>
          <a:graphicData uri="http://schemas.openxmlformats.org/drawingml/2006/table">
            <a:tbl>
              <a:tblPr firstRow="1" bandRow="1">
                <a:tableStyleId>{5C22544A-7EE6-4342-B048-85BDC9FD1C3A}</a:tableStyleId>
              </a:tblPr>
              <a:tblGrid>
                <a:gridCol w="2667000"/>
                <a:gridCol w="2413000"/>
                <a:gridCol w="2540000"/>
              </a:tblGrid>
              <a:tr h="370840">
                <a:tc>
                  <a:txBody>
                    <a:bodyPr/>
                    <a:lstStyle/>
                    <a:p>
                      <a:endParaRPr lang="en-US" dirty="0"/>
                    </a:p>
                  </a:txBody>
                  <a:tcPr/>
                </a:tc>
                <a:tc>
                  <a:txBody>
                    <a:bodyPr/>
                    <a:lstStyle/>
                    <a:p>
                      <a:r>
                        <a:rPr lang="en-US" dirty="0" smtClean="0"/>
                        <a:t>August 31, 2015</a:t>
                      </a:r>
                      <a:endParaRPr lang="en-US" dirty="0"/>
                    </a:p>
                  </a:txBody>
                  <a:tcPr/>
                </a:tc>
                <a:tc>
                  <a:txBody>
                    <a:bodyPr/>
                    <a:lstStyle/>
                    <a:p>
                      <a:r>
                        <a:rPr lang="en-US" dirty="0" smtClean="0"/>
                        <a:t>August 31, 2014</a:t>
                      </a:r>
                      <a:endParaRPr lang="en-US" dirty="0"/>
                    </a:p>
                  </a:txBody>
                  <a:tcPr/>
                </a:tc>
              </a:tr>
              <a:tr h="370840">
                <a:tc>
                  <a:txBody>
                    <a:bodyPr/>
                    <a:lstStyle/>
                    <a:p>
                      <a:r>
                        <a:rPr lang="en-US" dirty="0" smtClean="0"/>
                        <a:t>Total Ending Fund Balance</a:t>
                      </a:r>
                      <a:endParaRPr lang="en-US" dirty="0"/>
                    </a:p>
                  </a:txBody>
                  <a:tcPr/>
                </a:tc>
                <a:tc>
                  <a:txBody>
                    <a:bodyPr/>
                    <a:lstStyle/>
                    <a:p>
                      <a:pPr algn="ctr"/>
                      <a:r>
                        <a:rPr lang="en-US" dirty="0" smtClean="0"/>
                        <a:t>$2,842,390</a:t>
                      </a:r>
                      <a:endParaRPr lang="en-US" dirty="0"/>
                    </a:p>
                  </a:txBody>
                  <a:tcPr/>
                </a:tc>
                <a:tc>
                  <a:txBody>
                    <a:bodyPr/>
                    <a:lstStyle/>
                    <a:p>
                      <a:pPr algn="ctr"/>
                      <a:r>
                        <a:rPr lang="en-US" dirty="0" smtClean="0"/>
                        <a:t>$2,785,917</a:t>
                      </a:r>
                      <a:endParaRPr lang="en-US" dirty="0"/>
                    </a:p>
                  </a:txBody>
                  <a:tcPr/>
                </a:tc>
              </a:tr>
              <a:tr h="370840">
                <a:tc>
                  <a:txBody>
                    <a:bodyPr/>
                    <a:lstStyle/>
                    <a:p>
                      <a:r>
                        <a:rPr lang="en-US" sz="1400" dirty="0" smtClean="0"/>
                        <a:t>Restricted for Program Carryover</a:t>
                      </a:r>
                      <a:endParaRPr lang="en-US" sz="1400" dirty="0"/>
                    </a:p>
                  </a:txBody>
                  <a:tcPr/>
                </a:tc>
                <a:tc>
                  <a:txBody>
                    <a:bodyPr/>
                    <a:lstStyle/>
                    <a:p>
                      <a:pPr algn="ctr"/>
                      <a:r>
                        <a:rPr lang="en-US" dirty="0" smtClean="0"/>
                        <a:t>$      8,514</a:t>
                      </a:r>
                      <a:endParaRPr lang="en-US" dirty="0"/>
                    </a:p>
                  </a:txBody>
                  <a:tcPr/>
                </a:tc>
                <a:tc>
                  <a:txBody>
                    <a:bodyPr/>
                    <a:lstStyle/>
                    <a:p>
                      <a:pPr algn="ctr"/>
                      <a:r>
                        <a:rPr lang="en-US" dirty="0" smtClean="0"/>
                        <a:t>$    13,000</a:t>
                      </a:r>
                      <a:endParaRPr lang="en-US" dirty="0"/>
                    </a:p>
                  </a:txBody>
                  <a:tcPr/>
                </a:tc>
              </a:tr>
              <a:tr h="370840">
                <a:tc>
                  <a:txBody>
                    <a:bodyPr/>
                    <a:lstStyle/>
                    <a:p>
                      <a:r>
                        <a:rPr lang="en-US" dirty="0" smtClean="0"/>
                        <a:t>    </a:t>
                      </a:r>
                      <a:r>
                        <a:rPr lang="en-US" sz="1400" dirty="0" smtClean="0"/>
                        <a:t>Reserved for Prepaid</a:t>
                      </a:r>
                      <a:r>
                        <a:rPr lang="en-US" sz="1400" baseline="0" dirty="0" smtClean="0"/>
                        <a:t> </a:t>
                      </a:r>
                      <a:r>
                        <a:rPr lang="en-US" sz="1400" baseline="0" dirty="0" err="1" smtClean="0"/>
                        <a:t>Exp</a:t>
                      </a:r>
                      <a:endParaRPr lang="en-US" sz="1400" dirty="0"/>
                    </a:p>
                  </a:txBody>
                  <a:tcPr/>
                </a:tc>
                <a:tc>
                  <a:txBody>
                    <a:bodyPr/>
                    <a:lstStyle/>
                    <a:p>
                      <a:pPr algn="ctr"/>
                      <a:r>
                        <a:rPr lang="en-US" dirty="0" smtClean="0"/>
                        <a:t>$   220,992</a:t>
                      </a:r>
                      <a:endParaRPr lang="en-US" dirty="0"/>
                    </a:p>
                  </a:txBody>
                  <a:tcPr/>
                </a:tc>
                <a:tc>
                  <a:txBody>
                    <a:bodyPr/>
                    <a:lstStyle/>
                    <a:p>
                      <a:pPr algn="ctr"/>
                      <a:r>
                        <a:rPr lang="en-US" dirty="0" smtClean="0"/>
                        <a:t>$   106,817</a:t>
                      </a:r>
                      <a:endParaRPr lang="en-US" dirty="0"/>
                    </a:p>
                  </a:txBody>
                  <a:tcPr/>
                </a:tc>
              </a:tr>
              <a:tr h="370840">
                <a:tc>
                  <a:txBody>
                    <a:bodyPr/>
                    <a:lstStyle/>
                    <a:p>
                      <a:r>
                        <a:rPr lang="en-US" dirty="0" smtClean="0"/>
                        <a:t>    </a:t>
                      </a:r>
                      <a:r>
                        <a:rPr lang="en-US" sz="1400" dirty="0" smtClean="0"/>
                        <a:t>Assigned</a:t>
                      </a:r>
                      <a:r>
                        <a:rPr lang="en-US" sz="1400" baseline="0" dirty="0" smtClean="0"/>
                        <a:t> for Contingency</a:t>
                      </a:r>
                      <a:endParaRPr lang="en-US" sz="1400" dirty="0"/>
                    </a:p>
                  </a:txBody>
                  <a:tcPr/>
                </a:tc>
                <a:tc>
                  <a:txBody>
                    <a:bodyPr/>
                    <a:lstStyle/>
                    <a:p>
                      <a:pPr algn="ctr"/>
                      <a:r>
                        <a:rPr lang="en-US" dirty="0" smtClean="0"/>
                        <a:t>$              0       </a:t>
                      </a:r>
                      <a:endParaRPr lang="en-US" dirty="0"/>
                    </a:p>
                  </a:txBody>
                  <a:tcPr/>
                </a:tc>
                <a:tc>
                  <a:txBody>
                    <a:bodyPr/>
                    <a:lstStyle/>
                    <a:p>
                      <a:pPr algn="ctr"/>
                      <a:r>
                        <a:rPr lang="en-US" dirty="0" smtClean="0"/>
                        <a:t>$   </a:t>
                      </a:r>
                      <a:r>
                        <a:rPr lang="en-US" baseline="0" dirty="0" smtClean="0"/>
                        <a:t> </a:t>
                      </a:r>
                      <a:r>
                        <a:rPr lang="en-US" dirty="0" smtClean="0"/>
                        <a:t>127,500</a:t>
                      </a:r>
                      <a:endParaRPr lang="en-US" dirty="0"/>
                    </a:p>
                  </a:txBody>
                  <a:tcPr/>
                </a:tc>
              </a:tr>
              <a:tr h="370840">
                <a:tc>
                  <a:txBody>
                    <a:bodyPr/>
                    <a:lstStyle/>
                    <a:p>
                      <a:r>
                        <a:rPr lang="en-US" dirty="0" smtClean="0"/>
                        <a:t>    </a:t>
                      </a:r>
                      <a:r>
                        <a:rPr lang="en-US" sz="1400" dirty="0" smtClean="0"/>
                        <a:t>Assigned</a:t>
                      </a:r>
                      <a:r>
                        <a:rPr lang="en-US" sz="1400" baseline="0" dirty="0" smtClean="0"/>
                        <a:t> for Building/</a:t>
                      </a:r>
                      <a:r>
                        <a:rPr lang="en-US" sz="1400" baseline="0" dirty="0" err="1" smtClean="0"/>
                        <a:t>Dept</a:t>
                      </a:r>
                      <a:r>
                        <a:rPr lang="en-US" sz="1400" baseline="0" dirty="0" smtClean="0"/>
                        <a:t> CO</a:t>
                      </a:r>
                      <a:endParaRPr lang="en-US" sz="1400" dirty="0"/>
                    </a:p>
                  </a:txBody>
                  <a:tcPr/>
                </a:tc>
                <a:tc>
                  <a:txBody>
                    <a:bodyPr/>
                    <a:lstStyle/>
                    <a:p>
                      <a:pPr algn="ctr"/>
                      <a:r>
                        <a:rPr lang="en-US" dirty="0" smtClean="0"/>
                        <a:t>$ </a:t>
                      </a:r>
                      <a:r>
                        <a:rPr lang="en-US" baseline="0" dirty="0" smtClean="0"/>
                        <a:t>   </a:t>
                      </a:r>
                      <a:r>
                        <a:rPr lang="en-US" dirty="0" smtClean="0"/>
                        <a:t> 78,758</a:t>
                      </a:r>
                      <a:endParaRPr lang="en-US" dirty="0"/>
                    </a:p>
                  </a:txBody>
                  <a:tcPr/>
                </a:tc>
                <a:tc>
                  <a:txBody>
                    <a:bodyPr/>
                    <a:lstStyle/>
                    <a:p>
                      <a:pPr algn="ctr"/>
                      <a:r>
                        <a:rPr lang="en-US" dirty="0" smtClean="0"/>
                        <a:t>$   108,397</a:t>
                      </a:r>
                      <a:endParaRPr lang="en-US" dirty="0"/>
                    </a:p>
                  </a:txBody>
                  <a:tcPr/>
                </a:tc>
              </a:tr>
              <a:tr h="370840">
                <a:tc>
                  <a:txBody>
                    <a:bodyPr/>
                    <a:lstStyle/>
                    <a:p>
                      <a:r>
                        <a:rPr lang="en-US" dirty="0" smtClean="0"/>
                        <a:t>Unreserved</a:t>
                      </a:r>
                      <a:r>
                        <a:rPr lang="en-US" baseline="0" dirty="0" smtClean="0"/>
                        <a:t> Fund Balance</a:t>
                      </a:r>
                      <a:endParaRPr lang="en-US" dirty="0"/>
                    </a:p>
                  </a:txBody>
                  <a:tcPr/>
                </a:tc>
                <a:tc>
                  <a:txBody>
                    <a:bodyPr/>
                    <a:lstStyle/>
                    <a:p>
                      <a:pPr algn="ctr"/>
                      <a:r>
                        <a:rPr lang="en-US" dirty="0" smtClean="0"/>
                        <a:t>$2,534,125</a:t>
                      </a:r>
                      <a:endParaRPr lang="en-US" dirty="0"/>
                    </a:p>
                  </a:txBody>
                  <a:tcPr/>
                </a:tc>
                <a:tc>
                  <a:txBody>
                    <a:bodyPr/>
                    <a:lstStyle/>
                    <a:p>
                      <a:pPr algn="ctr"/>
                      <a:r>
                        <a:rPr lang="en-US" dirty="0" smtClean="0"/>
                        <a:t>$2,430,202</a:t>
                      </a:r>
                      <a:endParaRPr lang="en-US" dirty="0"/>
                    </a:p>
                  </a:txBody>
                  <a:tcPr/>
                </a:tc>
              </a:tr>
              <a:tr h="370840">
                <a:tc>
                  <a:txBody>
                    <a:bodyPr/>
                    <a:lstStyle/>
                    <a:p>
                      <a:pPr algn="l"/>
                      <a:r>
                        <a:rPr lang="en-US" sz="1600" baseline="0" dirty="0" smtClean="0"/>
                        <a:t>Unreserved FB Increase from                                                      13-14 to 14-15</a:t>
                      </a:r>
                      <a:endParaRPr lang="en-US" sz="1600" dirty="0"/>
                    </a:p>
                  </a:txBody>
                  <a:tcPr/>
                </a:tc>
                <a:tc>
                  <a:txBody>
                    <a:bodyPr/>
                    <a:lstStyle/>
                    <a:p>
                      <a:pPr algn="ctr"/>
                      <a:r>
                        <a:rPr lang="en-US" dirty="0" smtClean="0"/>
                        <a:t>$   103,923</a:t>
                      </a:r>
                      <a:endParaRPr lang="en-US" dirty="0"/>
                    </a:p>
                  </a:txBody>
                  <a:tcPr/>
                </a:tc>
                <a:tc>
                  <a:txBody>
                    <a:bodyPr/>
                    <a:lstStyle/>
                    <a:p>
                      <a:pPr algn="ctr"/>
                      <a:r>
                        <a:rPr lang="en-US" dirty="0" smtClean="0"/>
                        <a:t>$   947,102</a:t>
                      </a:r>
                      <a:endParaRPr lang="en-US" dirty="0"/>
                    </a:p>
                  </a:txBody>
                  <a:tcPr/>
                </a:tc>
              </a:tr>
              <a:tr h="370840">
                <a:tc>
                  <a:txBody>
                    <a:bodyPr/>
                    <a:lstStyle/>
                    <a:p>
                      <a:endParaRPr lang="en-US" sz="1600" dirty="0"/>
                    </a:p>
                  </a:txBody>
                  <a:tcPr/>
                </a:tc>
                <a:tc>
                  <a:txBody>
                    <a:bodyPr/>
                    <a:lstStyle/>
                    <a:p>
                      <a:endParaRPr lang="en-US" dirty="0"/>
                    </a:p>
                  </a:txBody>
                  <a:tcPr/>
                </a:tc>
                <a:tc>
                  <a:txBody>
                    <a:bodyPr/>
                    <a:lstStyle/>
                    <a:p>
                      <a:endParaRPr lang="en-US" dirty="0"/>
                    </a:p>
                  </a:txBody>
                  <a:tcPr/>
                </a:tc>
              </a:tr>
              <a:tr h="370840">
                <a:tc>
                  <a:txBody>
                    <a:bodyPr/>
                    <a:lstStyle/>
                    <a:p>
                      <a:r>
                        <a:rPr lang="en-US" sz="1600" baseline="0" dirty="0" smtClean="0"/>
                        <a:t> BUDGETED ENROLLMENT</a:t>
                      </a:r>
                      <a:endParaRPr lang="en-US" sz="1600" dirty="0"/>
                    </a:p>
                  </a:txBody>
                  <a:tcPr/>
                </a:tc>
                <a:tc>
                  <a:txBody>
                    <a:bodyPr/>
                    <a:lstStyle/>
                    <a:p>
                      <a:pPr algn="ctr"/>
                      <a:r>
                        <a:rPr lang="en-US" dirty="0" smtClean="0"/>
                        <a:t>2,127</a:t>
                      </a:r>
                      <a:endParaRPr lang="en-US" dirty="0"/>
                    </a:p>
                  </a:txBody>
                  <a:tcPr/>
                </a:tc>
                <a:tc>
                  <a:txBody>
                    <a:bodyPr/>
                    <a:lstStyle/>
                    <a:p>
                      <a:pPr algn="ctr"/>
                      <a:r>
                        <a:rPr lang="en-US" dirty="0" smtClean="0"/>
                        <a:t>2,119</a:t>
                      </a:r>
                      <a:endParaRPr lang="en-US" dirty="0"/>
                    </a:p>
                  </a:txBody>
                  <a:tcPr/>
                </a:tc>
              </a:tr>
              <a:tr h="370840">
                <a:tc>
                  <a:txBody>
                    <a:bodyPr/>
                    <a:lstStyle/>
                    <a:p>
                      <a:r>
                        <a:rPr lang="en-US" sz="1600" dirty="0" smtClean="0"/>
                        <a:t>ACTUAL ENROLLMENT</a:t>
                      </a:r>
                      <a:endParaRPr lang="en-US" sz="1600" dirty="0"/>
                    </a:p>
                  </a:txBody>
                  <a:tcPr/>
                </a:tc>
                <a:tc>
                  <a:txBody>
                    <a:bodyPr/>
                    <a:lstStyle/>
                    <a:p>
                      <a:pPr algn="ctr"/>
                      <a:r>
                        <a:rPr lang="en-US" dirty="0" smtClean="0"/>
                        <a:t>2,151.93</a:t>
                      </a:r>
                      <a:endParaRPr lang="en-US" dirty="0"/>
                    </a:p>
                  </a:txBody>
                  <a:tcPr/>
                </a:tc>
                <a:tc>
                  <a:txBody>
                    <a:bodyPr/>
                    <a:lstStyle/>
                    <a:p>
                      <a:pPr algn="ctr"/>
                      <a:r>
                        <a:rPr lang="en-US" dirty="0" smtClean="0"/>
                        <a:t>2,182.83</a:t>
                      </a: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smtClean="0"/>
              <a:t>Unbudgeted Items Directly Affecting Total Fund Balance</a:t>
            </a:r>
            <a:endParaRPr lang="en-US" sz="28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578974047"/>
              </p:ext>
            </p:extLst>
          </p:nvPr>
        </p:nvGraphicFramePr>
        <p:xfrm>
          <a:off x="457200" y="1676401"/>
          <a:ext cx="8077200" cy="5029207"/>
        </p:xfrm>
        <a:graphic>
          <a:graphicData uri="http://schemas.openxmlformats.org/drawingml/2006/table">
            <a:tbl>
              <a:tblPr firstRow="1" bandRow="1">
                <a:tableStyleId>{5C22544A-7EE6-4342-B048-85BDC9FD1C3A}</a:tableStyleId>
              </a:tblPr>
              <a:tblGrid>
                <a:gridCol w="5758003"/>
                <a:gridCol w="2319197"/>
              </a:tblGrid>
              <a:tr h="343320">
                <a:tc>
                  <a:txBody>
                    <a:bodyPr/>
                    <a:lstStyle/>
                    <a:p>
                      <a:r>
                        <a:rPr lang="en-US" sz="1200" dirty="0" smtClean="0"/>
                        <a:t>Item/Description</a:t>
                      </a:r>
                      <a:endParaRPr lang="en-US" sz="1200" dirty="0"/>
                    </a:p>
                  </a:txBody>
                  <a:tcPr/>
                </a:tc>
                <a:tc>
                  <a:txBody>
                    <a:bodyPr/>
                    <a:lstStyle/>
                    <a:p>
                      <a:endParaRPr lang="en-US" sz="1200" dirty="0"/>
                    </a:p>
                  </a:txBody>
                  <a:tcPr/>
                </a:tc>
              </a:tr>
              <a:tr h="286100">
                <a:tc>
                  <a:txBody>
                    <a:bodyPr/>
                    <a:lstStyle/>
                    <a:p>
                      <a:r>
                        <a:rPr lang="en-US" sz="1200" b="0" dirty="0" smtClean="0"/>
                        <a:t>Administrator</a:t>
                      </a:r>
                      <a:r>
                        <a:rPr lang="en-US" sz="1200" b="0" baseline="0" dirty="0" smtClean="0"/>
                        <a:t> Salaries/Benefits</a:t>
                      </a:r>
                      <a:r>
                        <a:rPr lang="en-US" sz="1200" b="0" dirty="0" smtClean="0"/>
                        <a:t> </a:t>
                      </a:r>
                      <a:r>
                        <a:rPr lang="en-US" sz="1200" b="0" baseline="0" dirty="0" smtClean="0"/>
                        <a:t>Greater Than Budget</a:t>
                      </a:r>
                      <a:endParaRPr lang="en-US" sz="1200" b="0" dirty="0"/>
                    </a:p>
                  </a:txBody>
                  <a:tcPr/>
                </a:tc>
                <a:tc>
                  <a:txBody>
                    <a:bodyPr/>
                    <a:lstStyle/>
                    <a:p>
                      <a:pPr algn="ctr"/>
                      <a:r>
                        <a:rPr lang="en-US" sz="1200" dirty="0" smtClean="0"/>
                        <a:t>($156,000)</a:t>
                      </a:r>
                      <a:endParaRPr lang="en-US" sz="1200" dirty="0"/>
                    </a:p>
                  </a:txBody>
                  <a:tcPr/>
                </a:tc>
              </a:tr>
              <a:tr h="286100">
                <a:tc>
                  <a:txBody>
                    <a:bodyPr/>
                    <a:lstStyle/>
                    <a:p>
                      <a:r>
                        <a:rPr lang="en-US" sz="1200" b="0" dirty="0" smtClean="0"/>
                        <a:t>Unbudgeted Staff</a:t>
                      </a:r>
                      <a:r>
                        <a:rPr lang="en-US" sz="1200" b="0" baseline="0" dirty="0" smtClean="0"/>
                        <a:t> Costs for Reconfiguration/Moving</a:t>
                      </a:r>
                      <a:endParaRPr lang="en-US" sz="1200" b="0" dirty="0"/>
                    </a:p>
                  </a:txBody>
                  <a:tcPr/>
                </a:tc>
                <a:tc>
                  <a:txBody>
                    <a:bodyPr/>
                    <a:lstStyle/>
                    <a:p>
                      <a:pPr algn="ctr"/>
                      <a:r>
                        <a:rPr lang="en-US" sz="1200" dirty="0" smtClean="0"/>
                        <a:t>($145,000)</a:t>
                      </a:r>
                      <a:endParaRPr lang="en-US" sz="1200" dirty="0"/>
                    </a:p>
                  </a:txBody>
                  <a:tcPr/>
                </a:tc>
              </a:tr>
              <a:tr h="365777">
                <a:tc>
                  <a:txBody>
                    <a:bodyPr/>
                    <a:lstStyle/>
                    <a:p>
                      <a:r>
                        <a:rPr lang="en-US" sz="1200" b="0" dirty="0" smtClean="0"/>
                        <a:t>Unbudgeted</a:t>
                      </a:r>
                      <a:r>
                        <a:rPr lang="en-US" sz="1200" b="0" baseline="0" dirty="0" smtClean="0"/>
                        <a:t> Attorney/Audit/Election Fees</a:t>
                      </a:r>
                      <a:endParaRPr lang="en-US" sz="1200" b="0" dirty="0"/>
                    </a:p>
                  </a:txBody>
                  <a:tcPr/>
                </a:tc>
                <a:tc>
                  <a:txBody>
                    <a:bodyPr/>
                    <a:lstStyle/>
                    <a:p>
                      <a:pPr algn="ctr"/>
                      <a:r>
                        <a:rPr lang="en-US" sz="1200" dirty="0" smtClean="0"/>
                        <a:t>($313,000)</a:t>
                      </a:r>
                      <a:endParaRPr lang="en-US" sz="1200" dirty="0"/>
                    </a:p>
                  </a:txBody>
                  <a:tcPr/>
                </a:tc>
              </a:tr>
              <a:tr h="286100">
                <a:tc>
                  <a:txBody>
                    <a:bodyPr/>
                    <a:lstStyle/>
                    <a:p>
                      <a:r>
                        <a:rPr lang="en-US" sz="1200" b="0" dirty="0" smtClean="0"/>
                        <a:t>Unbudgeted Special Ed Out of District Expenditures</a:t>
                      </a:r>
                      <a:endParaRPr lang="en-US" sz="1200" b="0" dirty="0"/>
                    </a:p>
                  </a:txBody>
                  <a:tcPr/>
                </a:tc>
                <a:tc>
                  <a:txBody>
                    <a:bodyPr/>
                    <a:lstStyle/>
                    <a:p>
                      <a:pPr algn="ctr"/>
                      <a:r>
                        <a:rPr lang="en-US" sz="1200" dirty="0" smtClean="0"/>
                        <a:t>($  41,000)</a:t>
                      </a:r>
                      <a:endParaRPr lang="en-US" sz="1200" dirty="0"/>
                    </a:p>
                  </a:txBody>
                  <a:tcPr/>
                </a:tc>
              </a:tr>
              <a:tr h="286100">
                <a:tc>
                  <a:txBody>
                    <a:bodyPr/>
                    <a:lstStyle/>
                    <a:p>
                      <a:r>
                        <a:rPr lang="en-US" sz="1200" b="0" dirty="0" smtClean="0"/>
                        <a:t>Unbudgeted</a:t>
                      </a:r>
                      <a:r>
                        <a:rPr lang="en-US" sz="1200" b="0" baseline="0" dirty="0" smtClean="0"/>
                        <a:t> Maintenance Supplies</a:t>
                      </a:r>
                      <a:endParaRPr lang="en-US" sz="1200" b="0" dirty="0"/>
                    </a:p>
                  </a:txBody>
                  <a:tcPr/>
                </a:tc>
                <a:tc>
                  <a:txBody>
                    <a:bodyPr/>
                    <a:lstStyle/>
                    <a:p>
                      <a:pPr algn="ctr"/>
                      <a:r>
                        <a:rPr lang="en-US" sz="1200" dirty="0" smtClean="0"/>
                        <a:t>($  68,000)</a:t>
                      </a:r>
                      <a:endParaRPr lang="en-US" sz="1200" dirty="0"/>
                    </a:p>
                  </a:txBody>
                  <a:tcPr/>
                </a:tc>
              </a:tr>
              <a:tr h="286100">
                <a:tc>
                  <a:txBody>
                    <a:bodyPr/>
                    <a:lstStyle/>
                    <a:p>
                      <a:r>
                        <a:rPr lang="en-US" sz="1200" b="0" dirty="0" smtClean="0"/>
                        <a:t>Additional Transfer to CPF for KWRL Paradise</a:t>
                      </a:r>
                      <a:r>
                        <a:rPr lang="en-US" sz="1200" b="0" baseline="0" dirty="0" smtClean="0"/>
                        <a:t> Point Site</a:t>
                      </a:r>
                      <a:endParaRPr lang="en-US" sz="1200" b="0" dirty="0"/>
                    </a:p>
                  </a:txBody>
                  <a:tcPr/>
                </a:tc>
                <a:tc>
                  <a:txBody>
                    <a:bodyPr/>
                    <a:lstStyle/>
                    <a:p>
                      <a:pPr algn="ctr"/>
                      <a:r>
                        <a:rPr lang="en-US" sz="1200" dirty="0" smtClean="0"/>
                        <a:t>($256,000)</a:t>
                      </a:r>
                      <a:endParaRPr lang="en-US" sz="1200" dirty="0"/>
                    </a:p>
                  </a:txBody>
                  <a:tcPr/>
                </a:tc>
              </a:tr>
              <a:tr h="286100">
                <a:tc>
                  <a:txBody>
                    <a:bodyPr/>
                    <a:lstStyle/>
                    <a:p>
                      <a:r>
                        <a:rPr lang="en-US" sz="1200" b="0" dirty="0" smtClean="0"/>
                        <a:t>Unbudgeted</a:t>
                      </a:r>
                      <a:r>
                        <a:rPr lang="en-US" sz="1200" b="0" baseline="0" dirty="0" smtClean="0"/>
                        <a:t> Maintenance (Painting/Carpet/Floors)</a:t>
                      </a:r>
                      <a:endParaRPr lang="en-US" sz="1200" b="0" dirty="0"/>
                    </a:p>
                  </a:txBody>
                  <a:tcPr/>
                </a:tc>
                <a:tc>
                  <a:txBody>
                    <a:bodyPr/>
                    <a:lstStyle/>
                    <a:p>
                      <a:pPr algn="ctr"/>
                      <a:r>
                        <a:rPr lang="en-US" sz="1200" dirty="0" smtClean="0"/>
                        <a:t>($130,000)</a:t>
                      </a:r>
                      <a:endParaRPr lang="en-US" sz="1200" dirty="0"/>
                    </a:p>
                  </a:txBody>
                  <a:tcPr/>
                </a:tc>
              </a:tr>
              <a:tr h="286100">
                <a:tc>
                  <a:txBody>
                    <a:bodyPr/>
                    <a:lstStyle/>
                    <a:p>
                      <a:pPr algn="l"/>
                      <a:r>
                        <a:rPr lang="en-US" sz="1200" dirty="0" smtClean="0"/>
                        <a:t>Unbudgeted Van Purchase (to replace total</a:t>
                      </a:r>
                      <a:r>
                        <a:rPr lang="en-US" sz="1200" baseline="0" dirty="0" smtClean="0"/>
                        <a:t> in accident)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42,000)</a:t>
                      </a:r>
                    </a:p>
                  </a:txBody>
                  <a:tcPr/>
                </a:tc>
              </a:tr>
              <a:tr h="286100">
                <a:tc>
                  <a:txBody>
                    <a:bodyPr/>
                    <a:lstStyle/>
                    <a:p>
                      <a:pPr algn="l"/>
                      <a:r>
                        <a:rPr lang="en-US" sz="1200" baseline="0" dirty="0" smtClean="0"/>
                        <a:t>Sick Leave Buy-Back/Retirements Less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85,000</a:t>
                      </a:r>
                    </a:p>
                  </a:txBody>
                  <a:tcPr/>
                </a:tc>
              </a:tr>
              <a:tr h="286100">
                <a:tc>
                  <a:txBody>
                    <a:bodyPr/>
                    <a:lstStyle/>
                    <a:p>
                      <a:r>
                        <a:rPr lang="en-US" sz="1200" dirty="0" smtClean="0"/>
                        <a:t>Benefits</a:t>
                      </a:r>
                      <a:r>
                        <a:rPr lang="en-US" sz="1200" baseline="0" dirty="0" smtClean="0"/>
                        <a:t> Budgeted for Capacity</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$267,500</a:t>
                      </a:r>
                    </a:p>
                  </a:txBody>
                  <a:tcPr/>
                </a:tc>
              </a:tr>
              <a:tr h="286100">
                <a:tc>
                  <a:txBody>
                    <a:bodyPr/>
                    <a:lstStyle/>
                    <a:p>
                      <a:r>
                        <a:rPr lang="en-US" sz="1200" dirty="0" smtClean="0"/>
                        <a:t>Taxes/Local</a:t>
                      </a:r>
                      <a:r>
                        <a:rPr lang="en-US" sz="1200" baseline="0" dirty="0" smtClean="0"/>
                        <a:t> Effort Assistance </a:t>
                      </a:r>
                      <a:r>
                        <a:rPr lang="en-US" sz="1200" dirty="0" smtClean="0"/>
                        <a:t>Greater than</a:t>
                      </a:r>
                      <a:r>
                        <a:rPr lang="en-US" sz="1200" baseline="0" dirty="0" smtClean="0"/>
                        <a:t>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$299,000</a:t>
                      </a:r>
                    </a:p>
                  </a:txBody>
                  <a:tcPr/>
                </a:tc>
              </a:tr>
              <a:tr h="286100">
                <a:tc>
                  <a:txBody>
                    <a:bodyPr/>
                    <a:lstStyle/>
                    <a:p>
                      <a:r>
                        <a:rPr lang="en-US" sz="1200" dirty="0" smtClean="0"/>
                        <a:t>Transportation</a:t>
                      </a:r>
                      <a:r>
                        <a:rPr lang="en-US" sz="1200" baseline="0" dirty="0" smtClean="0"/>
                        <a:t> Unfunded Less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$280,500</a:t>
                      </a:r>
                    </a:p>
                  </a:txBody>
                  <a:tcPr/>
                </a:tc>
              </a:tr>
              <a:tr h="286100">
                <a:tc>
                  <a:txBody>
                    <a:bodyPr/>
                    <a:lstStyle/>
                    <a:p>
                      <a:r>
                        <a:rPr lang="en-US" sz="1200" dirty="0" err="1" smtClean="0"/>
                        <a:t>Pcard</a:t>
                      </a:r>
                      <a:r>
                        <a:rPr lang="en-US" sz="1200" dirty="0" smtClean="0"/>
                        <a:t> Rebate Greater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15,000</a:t>
                      </a:r>
                    </a:p>
                  </a:txBody>
                  <a:tcPr/>
                </a:tc>
              </a:tr>
              <a:tr h="286100">
                <a:tc>
                  <a:txBody>
                    <a:bodyPr/>
                    <a:lstStyle/>
                    <a:p>
                      <a:r>
                        <a:rPr lang="en-US" sz="1200" dirty="0" smtClean="0"/>
                        <a:t>25 Students Over Budget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$150,000</a:t>
                      </a:r>
                    </a:p>
                  </a:txBody>
                  <a:tcPr/>
                </a:tc>
              </a:tr>
              <a:tr h="286100">
                <a:tc>
                  <a:txBody>
                    <a:bodyPr/>
                    <a:lstStyle/>
                    <a:p>
                      <a:r>
                        <a:rPr lang="en-US" sz="1200" dirty="0" smtClean="0"/>
                        <a:t>17 Special Ed Students Over Budget/Safety</a:t>
                      </a:r>
                      <a:r>
                        <a:rPr lang="en-US" sz="1200" baseline="0" dirty="0" smtClean="0"/>
                        <a:t> Net Greater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$110,000</a:t>
                      </a:r>
                    </a:p>
                  </a:txBody>
                  <a:tcPr/>
                </a:tc>
              </a:tr>
              <a:tr h="314710">
                <a:tc>
                  <a:txBody>
                    <a:bodyPr/>
                    <a:lstStyle/>
                    <a:p>
                      <a:r>
                        <a:rPr lang="en-US" sz="1200" dirty="0" smtClean="0"/>
                        <a:t>      Total</a:t>
                      </a:r>
                      <a:r>
                        <a:rPr lang="en-US" sz="1200" baseline="0" dirty="0" smtClean="0"/>
                        <a:t> </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56,000</a:t>
                      </a:r>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285462705"/>
              </p:ext>
            </p:extLst>
          </p:nvPr>
        </p:nvGraphicFramePr>
        <p:xfrm>
          <a:off x="533400" y="1905000"/>
          <a:ext cx="6934200" cy="4343400"/>
        </p:xfrm>
        <a:graphic>
          <a:graphicData uri="http://schemas.openxmlformats.org/drawingml/2006/table">
            <a:tbl>
              <a:tblPr firstRow="1" bandRow="1">
                <a:tableStyleId>{5C22544A-7EE6-4342-B048-85BDC9FD1C3A}</a:tableStyleId>
              </a:tblPr>
              <a:tblGrid>
                <a:gridCol w="3733800"/>
                <a:gridCol w="1676400"/>
                <a:gridCol w="15240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2014-2015</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2013-2014</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675,150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532,400</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  930,450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619,700</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353,450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269,880</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  760,500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511,125</a:t>
                      </a:r>
                      <a:endParaRPr lang="en-US" sz="1400" b="0" i="0" u="none" strike="noStrike" baseline="0" dirty="0">
                        <a:effectLst/>
                        <a:latin typeface="+mj-lt"/>
                      </a:endParaRPr>
                    </a:p>
                  </a:txBody>
                  <a:tcPr marL="9525" marR="9525" marT="9525" marB="0" anchor="b"/>
                </a:tc>
              </a:tr>
              <a:tr h="304800">
                <a:tc>
                  <a:txBody>
                    <a:bodyPr/>
                    <a:lstStyle/>
                    <a:p>
                      <a:r>
                        <a:rPr lang="en-US" sz="1400" dirty="0" smtClean="0"/>
                        <a:t>Supplies/Services/Travel/Utilities/Insurance</a:t>
                      </a:r>
                      <a:endParaRPr lang="en-US" sz="1400" dirty="0"/>
                    </a:p>
                  </a:txBody>
                  <a:tcPr/>
                </a:tc>
                <a:tc>
                  <a:txBody>
                    <a:bodyPr/>
                    <a:lstStyle/>
                    <a:p>
                      <a:pPr algn="ctr" fontAlgn="b"/>
                      <a:r>
                        <a:rPr lang="en-US" sz="1400" b="0" i="0" u="none" strike="noStrike" baseline="0" dirty="0" smtClean="0">
                          <a:effectLst/>
                          <a:latin typeface="+mj-lt"/>
                        </a:rPr>
                        <a:t>$1,263,310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900,170</a:t>
                      </a:r>
                      <a:endParaRPr lang="en-US" sz="1400" b="0" i="0" u="none" strike="noStrike" baseline="0" dirty="0">
                        <a:effectLst/>
                        <a:latin typeface="+mj-lt"/>
                      </a:endParaRPr>
                    </a:p>
                  </a:txBody>
                  <a:tcPr marL="9525" marR="9525" marT="9525" marB="0" anchor="b"/>
                </a:tc>
              </a:tr>
              <a:tr h="304800">
                <a:tc>
                  <a:txBody>
                    <a:bodyPr/>
                    <a:lstStyle/>
                    <a:p>
                      <a:r>
                        <a:rPr lang="en-US" sz="1400" baseline="0" dirty="0" smtClean="0"/>
                        <a:t>Substitutes</a:t>
                      </a:r>
                      <a:endParaRPr lang="en-US" sz="1400" dirty="0"/>
                    </a:p>
                  </a:txBody>
                  <a:tcPr/>
                </a:tc>
                <a:tc>
                  <a:txBody>
                    <a:bodyPr/>
                    <a:lstStyle/>
                    <a:p>
                      <a:pPr algn="ctr"/>
                      <a:r>
                        <a:rPr lang="en-US" sz="1400" dirty="0" smtClean="0">
                          <a:latin typeface="+mj-lt"/>
                        </a:rPr>
                        <a:t>$   </a:t>
                      </a:r>
                      <a:r>
                        <a:rPr lang="en-US" sz="1400" baseline="0" dirty="0" smtClean="0">
                          <a:latin typeface="+mj-lt"/>
                        </a:rPr>
                        <a:t>  </a:t>
                      </a:r>
                      <a:r>
                        <a:rPr lang="en-US" sz="1400" dirty="0" smtClean="0">
                          <a:latin typeface="+mj-lt"/>
                        </a:rPr>
                        <a:t>13,250</a:t>
                      </a:r>
                      <a:endParaRPr lang="en-US" sz="1400" dirty="0">
                        <a:latin typeface="+mj-lt"/>
                      </a:endParaRPr>
                    </a:p>
                  </a:txBody>
                  <a:tcPr/>
                </a:tc>
                <a:tc>
                  <a:txBody>
                    <a:bodyPr/>
                    <a:lstStyle/>
                    <a:p>
                      <a:pPr algn="ctr"/>
                      <a:r>
                        <a:rPr lang="en-US" sz="1400" dirty="0" smtClean="0">
                          <a:latin typeface="+mj-lt"/>
                        </a:rPr>
                        <a:t>$   139,800</a:t>
                      </a:r>
                      <a:endParaRPr lang="en-US" sz="1400" dirty="0">
                        <a:latin typeface="+mj-lt"/>
                      </a:endParaRPr>
                    </a:p>
                  </a:txBody>
                  <a:tcPr/>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410,900</a:t>
                      </a:r>
                      <a:endParaRPr lang="en-US" sz="1400" dirty="0">
                        <a:latin typeface="+mj-lt"/>
                      </a:endParaRPr>
                    </a:p>
                  </a:txBody>
                  <a:tcPr/>
                </a:tc>
                <a:tc>
                  <a:txBody>
                    <a:bodyPr/>
                    <a:lstStyle/>
                    <a:p>
                      <a:pPr algn="ctr"/>
                      <a:r>
                        <a:rPr lang="en-US" sz="1400" dirty="0" smtClean="0">
                          <a:latin typeface="+mj-lt"/>
                        </a:rPr>
                        <a:t>$   403,015</a:t>
                      </a:r>
                      <a:endParaRPr lang="en-US" sz="140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   139,855</a:t>
                      </a:r>
                      <a:endParaRPr lang="en-US" sz="1400" dirty="0">
                        <a:latin typeface="+mj-lt"/>
                      </a:endParaRPr>
                    </a:p>
                  </a:txBody>
                  <a:tcPr/>
                </a:tc>
                <a:tc>
                  <a:txBody>
                    <a:bodyPr/>
                    <a:lstStyle/>
                    <a:p>
                      <a:pPr algn="ctr"/>
                      <a:r>
                        <a:rPr lang="en-US" sz="1400" dirty="0" smtClean="0">
                          <a:latin typeface="+mj-lt"/>
                        </a:rPr>
                        <a:t>$     18,000</a:t>
                      </a:r>
                      <a:endParaRPr lang="en-US" sz="1400" dirty="0">
                        <a:latin typeface="+mj-lt"/>
                      </a:endParaRPr>
                    </a:p>
                  </a:txBody>
                  <a:tcPr/>
                </a:tc>
              </a:tr>
              <a:tr h="304800">
                <a:tc>
                  <a:txBody>
                    <a:bodyPr/>
                    <a:lstStyle/>
                    <a:p>
                      <a:r>
                        <a:rPr lang="en-US" sz="1400" smtClean="0"/>
                        <a:t>Food Service Program</a:t>
                      </a:r>
                      <a:endParaRPr lang="en-US" sz="1400" dirty="0"/>
                    </a:p>
                  </a:txBody>
                  <a:tcPr/>
                </a:tc>
                <a:tc>
                  <a:txBody>
                    <a:bodyPr/>
                    <a:lstStyle/>
                    <a:p>
                      <a:pPr algn="ctr"/>
                      <a:r>
                        <a:rPr lang="en-US" sz="1400" dirty="0" smtClean="0">
                          <a:latin typeface="+mj-lt"/>
                        </a:rPr>
                        <a:t>$     40,500</a:t>
                      </a:r>
                      <a:endParaRPr lang="en-US" sz="1400" dirty="0">
                        <a:latin typeface="+mj-lt"/>
                      </a:endParaRPr>
                    </a:p>
                  </a:txBody>
                  <a:tcPr/>
                </a:tc>
                <a:tc>
                  <a:txBody>
                    <a:bodyPr/>
                    <a:lstStyle/>
                    <a:p>
                      <a:pPr algn="ctr"/>
                      <a:r>
                        <a:rPr lang="en-US" sz="1400" dirty="0" smtClean="0">
                          <a:latin typeface="+mj-lt"/>
                        </a:rPr>
                        <a:t>$     16,900</a:t>
                      </a:r>
                      <a:endParaRPr lang="en-US" sz="1400" dirty="0">
                        <a:latin typeface="+mj-lt"/>
                      </a:endParaRPr>
                    </a:p>
                  </a:txBody>
                  <a:tcPr/>
                </a:tc>
              </a:tr>
              <a:tr h="304800">
                <a:tc>
                  <a:txBody>
                    <a:bodyPr/>
                    <a:lstStyle/>
                    <a:p>
                      <a:r>
                        <a:rPr lang="en-US" sz="1400" dirty="0" smtClean="0"/>
                        <a:t>Transportation</a:t>
                      </a:r>
                      <a:endParaRPr lang="en-US" sz="1400" dirty="0"/>
                    </a:p>
                  </a:txBody>
                  <a:tcPr/>
                </a:tc>
                <a:tc>
                  <a:txBody>
                    <a:bodyPr/>
                    <a:lstStyle/>
                    <a:p>
                      <a:pPr algn="ctr"/>
                      <a:r>
                        <a:rPr lang="en-US" sz="1400" dirty="0" smtClean="0">
                          <a:latin typeface="+mj-lt"/>
                        </a:rPr>
                        <a:t>$   213,600</a:t>
                      </a:r>
                      <a:endParaRPr lang="en-US" sz="1400" dirty="0">
                        <a:latin typeface="+mj-lt"/>
                      </a:endParaRPr>
                    </a:p>
                  </a:txBody>
                  <a:tcPr/>
                </a:tc>
                <a:tc>
                  <a:txBody>
                    <a:bodyPr/>
                    <a:lstStyle/>
                    <a:p>
                      <a:pPr algn="ctr"/>
                      <a:r>
                        <a:rPr lang="en-US" sz="1400" dirty="0" smtClean="0">
                          <a:latin typeface="+mj-lt"/>
                        </a:rPr>
                        <a:t>$   213,600</a:t>
                      </a:r>
                      <a:endParaRPr lang="en-US" sz="1400" dirty="0">
                        <a:latin typeface="+mj-lt"/>
                      </a:endParaRPr>
                    </a:p>
                  </a:txBody>
                  <a:tcPr/>
                </a:tc>
              </a:tr>
              <a:tr h="304800">
                <a:tc>
                  <a:txBody>
                    <a:bodyPr/>
                    <a:lstStyle/>
                    <a:p>
                      <a:r>
                        <a:rPr lang="en-US" sz="1400" dirty="0" smtClean="0"/>
                        <a:t>KWRL</a:t>
                      </a:r>
                      <a:r>
                        <a:rPr lang="en-US" sz="1400" baseline="0" dirty="0" smtClean="0"/>
                        <a:t> Site/Remodel</a:t>
                      </a:r>
                      <a:endParaRPr lang="en-US" sz="1400" dirty="0"/>
                    </a:p>
                  </a:txBody>
                  <a:tcPr/>
                </a:tc>
                <a:tc>
                  <a:txBody>
                    <a:bodyPr/>
                    <a:lstStyle/>
                    <a:p>
                      <a:pPr algn="ctr"/>
                      <a:r>
                        <a:rPr lang="en-US" sz="1400" dirty="0" smtClean="0">
                          <a:latin typeface="+mj-lt"/>
                        </a:rPr>
                        <a:t>$   324,300</a:t>
                      </a:r>
                      <a:endParaRPr lang="en-US" sz="1400" dirty="0">
                        <a:latin typeface="+mj-lt"/>
                      </a:endParaRPr>
                    </a:p>
                  </a:txBody>
                  <a:tcPr/>
                </a:tc>
                <a:tc>
                  <a:txBody>
                    <a:bodyPr/>
                    <a:lstStyle/>
                    <a:p>
                      <a:pPr algn="ctr"/>
                      <a:r>
                        <a:rPr lang="en-US" sz="1400" dirty="0" smtClean="0">
                          <a:latin typeface="+mj-lt"/>
                        </a:rPr>
                        <a:t>$   109,300</a:t>
                      </a:r>
                      <a:endParaRPr lang="en-US" sz="1400" dirty="0">
                        <a:latin typeface="+mj-lt"/>
                      </a:endParaRPr>
                    </a:p>
                  </a:txBody>
                  <a:tcPr/>
                </a:tc>
              </a:tr>
              <a:tr h="304800">
                <a:tc>
                  <a:txBody>
                    <a:bodyPr/>
                    <a:lstStyle/>
                    <a:p>
                      <a:r>
                        <a:rPr lang="en-US" sz="1400" dirty="0" smtClean="0"/>
                        <a:t>Hi-C/TPEP/Other</a:t>
                      </a:r>
                      <a:r>
                        <a:rPr lang="en-US" sz="1400" baseline="0" dirty="0" smtClean="0"/>
                        <a:t> State Programs</a:t>
                      </a:r>
                      <a:endParaRPr lang="en-US" sz="1400" dirty="0"/>
                    </a:p>
                  </a:txBody>
                  <a:tcPr/>
                </a:tc>
                <a:tc>
                  <a:txBody>
                    <a:bodyPr/>
                    <a:lstStyle/>
                    <a:p>
                      <a:pPr algn="ctr"/>
                      <a:r>
                        <a:rPr lang="en-US" sz="1400" dirty="0" smtClean="0">
                          <a:latin typeface="+mj-lt"/>
                        </a:rPr>
                        <a:t>$     45,300</a:t>
                      </a:r>
                      <a:endParaRPr lang="en-US" sz="1400" dirty="0">
                        <a:latin typeface="+mj-lt"/>
                      </a:endParaRPr>
                    </a:p>
                  </a:txBody>
                  <a:tcPr/>
                </a:tc>
                <a:tc>
                  <a:txBody>
                    <a:bodyPr/>
                    <a:lstStyle/>
                    <a:p>
                      <a:pPr algn="ctr"/>
                      <a:r>
                        <a:rPr lang="en-US" sz="1400" dirty="0" smtClean="0">
                          <a:latin typeface="+mj-lt"/>
                        </a:rPr>
                        <a:t>$             0</a:t>
                      </a:r>
                      <a:endParaRPr lang="en-US" sz="14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Revenues</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471488506"/>
              </p:ext>
            </p:extLst>
          </p:nvPr>
        </p:nvGraphicFramePr>
        <p:xfrm>
          <a:off x="1447800" y="2133600"/>
          <a:ext cx="5612765" cy="3337560"/>
        </p:xfrm>
        <a:graphic>
          <a:graphicData uri="http://schemas.openxmlformats.org/drawingml/2006/table">
            <a:tbl>
              <a:tblPr firstRow="1" bandRow="1">
                <a:tableStyleId>{073A0DAA-6AF3-43AB-8588-CEC1D06C72B9}</a:tableStyleId>
              </a:tblPr>
              <a:tblGrid>
                <a:gridCol w="2775141"/>
                <a:gridCol w="1777263"/>
                <a:gridCol w="1060361"/>
              </a:tblGrid>
              <a:tr h="370840">
                <a:tc>
                  <a:txBody>
                    <a:bodyPr/>
                    <a:lstStyle/>
                    <a:p>
                      <a:r>
                        <a:rPr lang="en-US" dirty="0" smtClean="0"/>
                        <a:t>Source of Funds</a:t>
                      </a:r>
                      <a:endParaRPr lang="en-US" dirty="0"/>
                    </a:p>
                  </a:txBody>
                  <a:tcPr/>
                </a:tc>
                <a:tc>
                  <a:txBody>
                    <a:bodyPr/>
                    <a:lstStyle/>
                    <a:p>
                      <a:pPr algn="r"/>
                      <a:r>
                        <a:rPr lang="en-US" dirty="0" smtClean="0"/>
                        <a:t>Amount</a:t>
                      </a:r>
                      <a:endParaRPr lang="en-US" dirty="0"/>
                    </a:p>
                  </a:txBody>
                  <a:tcPr/>
                </a:tc>
                <a:tc>
                  <a:txBody>
                    <a:bodyPr/>
                    <a:lstStyle/>
                    <a:p>
                      <a:endParaRPr lang="en-US" dirty="0"/>
                    </a:p>
                  </a:txBody>
                  <a:tcPr/>
                </a:tc>
              </a:tr>
              <a:tr h="370840">
                <a:tc>
                  <a:txBody>
                    <a:bodyPr/>
                    <a:lstStyle/>
                    <a:p>
                      <a:r>
                        <a:rPr lang="en-US" dirty="0" smtClean="0"/>
                        <a:t>Local Taxes (Levy)</a:t>
                      </a:r>
                      <a:endParaRPr lang="en-US" dirty="0"/>
                    </a:p>
                  </a:txBody>
                  <a:tcPr/>
                </a:tc>
                <a:tc>
                  <a:txBody>
                    <a:bodyPr/>
                    <a:lstStyle/>
                    <a:p>
                      <a:pPr algn="r"/>
                      <a:r>
                        <a:rPr lang="en-US" dirty="0" smtClean="0"/>
                        <a:t>$   3,864,024</a:t>
                      </a:r>
                      <a:endParaRPr lang="en-US" dirty="0"/>
                    </a:p>
                  </a:txBody>
                  <a:tcPr/>
                </a:tc>
                <a:tc>
                  <a:txBody>
                    <a:bodyPr/>
                    <a:lstStyle/>
                    <a:p>
                      <a:pPr algn="r"/>
                      <a:r>
                        <a:rPr lang="en-US" dirty="0" smtClean="0"/>
                        <a:t>15.2%</a:t>
                      </a:r>
                      <a:endParaRPr lang="en-US" dirty="0"/>
                    </a:p>
                  </a:txBody>
                  <a:tcPr/>
                </a:tc>
              </a:tr>
              <a:tr h="370840">
                <a:tc>
                  <a:txBody>
                    <a:bodyPr/>
                    <a:lstStyle/>
                    <a:p>
                      <a:r>
                        <a:rPr lang="en-US" dirty="0" smtClean="0"/>
                        <a:t>Local Receipts</a:t>
                      </a:r>
                      <a:endParaRPr lang="en-US" dirty="0"/>
                    </a:p>
                  </a:txBody>
                  <a:tcPr/>
                </a:tc>
                <a:tc>
                  <a:txBody>
                    <a:bodyPr/>
                    <a:lstStyle/>
                    <a:p>
                      <a:pPr algn="r"/>
                      <a:r>
                        <a:rPr lang="en-US" dirty="0" smtClean="0"/>
                        <a:t>$      497,246</a:t>
                      </a:r>
                      <a:endParaRPr lang="en-US" dirty="0"/>
                    </a:p>
                  </a:txBody>
                  <a:tcPr/>
                </a:tc>
                <a:tc>
                  <a:txBody>
                    <a:bodyPr/>
                    <a:lstStyle/>
                    <a:p>
                      <a:pPr algn="r"/>
                      <a:r>
                        <a:rPr lang="en-US" dirty="0" smtClean="0"/>
                        <a:t>1.9%</a:t>
                      </a:r>
                      <a:endParaRPr lang="en-US" dirty="0"/>
                    </a:p>
                  </a:txBody>
                  <a:tcPr/>
                </a:tc>
              </a:tr>
              <a:tr h="370840">
                <a:tc>
                  <a:txBody>
                    <a:bodyPr/>
                    <a:lstStyle/>
                    <a:p>
                      <a:r>
                        <a:rPr lang="en-US" dirty="0" smtClean="0"/>
                        <a:t>State</a:t>
                      </a:r>
                      <a:r>
                        <a:rPr lang="en-US" baseline="0" dirty="0" smtClean="0"/>
                        <a:t> Apportionment/LEA</a:t>
                      </a:r>
                      <a:endParaRPr lang="en-US" dirty="0"/>
                    </a:p>
                  </a:txBody>
                  <a:tcPr/>
                </a:tc>
                <a:tc>
                  <a:txBody>
                    <a:bodyPr/>
                    <a:lstStyle/>
                    <a:p>
                      <a:pPr algn="r"/>
                      <a:r>
                        <a:rPr lang="en-US" dirty="0" smtClean="0"/>
                        <a:t>$ 13,405,704</a:t>
                      </a:r>
                      <a:endParaRPr lang="en-US" dirty="0"/>
                    </a:p>
                  </a:txBody>
                  <a:tcPr/>
                </a:tc>
                <a:tc>
                  <a:txBody>
                    <a:bodyPr/>
                    <a:lstStyle/>
                    <a:p>
                      <a:pPr algn="r"/>
                      <a:r>
                        <a:rPr lang="en-US" dirty="0" smtClean="0"/>
                        <a:t>52.6%</a:t>
                      </a:r>
                      <a:endParaRPr lang="en-US" dirty="0"/>
                    </a:p>
                  </a:txBody>
                  <a:tcPr/>
                </a:tc>
              </a:tr>
              <a:tr h="370840">
                <a:tc>
                  <a:txBody>
                    <a:bodyPr/>
                    <a:lstStyle/>
                    <a:p>
                      <a:r>
                        <a:rPr lang="en-US" dirty="0" smtClean="0"/>
                        <a:t>State Special Purpose</a:t>
                      </a:r>
                      <a:endParaRPr lang="en-US" dirty="0"/>
                    </a:p>
                  </a:txBody>
                  <a:tcPr/>
                </a:tc>
                <a:tc>
                  <a:txBody>
                    <a:bodyPr/>
                    <a:lstStyle/>
                    <a:p>
                      <a:pPr algn="r"/>
                      <a:r>
                        <a:rPr lang="en-US" dirty="0" smtClean="0"/>
                        <a:t>$   5,622,447</a:t>
                      </a:r>
                      <a:endParaRPr lang="en-US" dirty="0"/>
                    </a:p>
                  </a:txBody>
                  <a:tcPr/>
                </a:tc>
                <a:tc>
                  <a:txBody>
                    <a:bodyPr/>
                    <a:lstStyle/>
                    <a:p>
                      <a:pPr algn="r"/>
                      <a:r>
                        <a:rPr lang="en-US" dirty="0" smtClean="0"/>
                        <a:t>22.0%</a:t>
                      </a:r>
                      <a:endParaRPr lang="en-US" dirty="0"/>
                    </a:p>
                  </a:txBody>
                  <a:tcPr/>
                </a:tc>
              </a:tr>
              <a:tr h="370840">
                <a:tc>
                  <a:txBody>
                    <a:bodyPr/>
                    <a:lstStyle/>
                    <a:p>
                      <a:r>
                        <a:rPr lang="en-US" dirty="0" smtClean="0"/>
                        <a:t>Federal Funds</a:t>
                      </a:r>
                      <a:endParaRPr lang="en-US" sz="1200" dirty="0"/>
                    </a:p>
                  </a:txBody>
                  <a:tcPr/>
                </a:tc>
                <a:tc>
                  <a:txBody>
                    <a:bodyPr/>
                    <a:lstStyle/>
                    <a:p>
                      <a:pPr algn="r"/>
                      <a:r>
                        <a:rPr lang="en-US" dirty="0" smtClean="0"/>
                        <a:t>$   1,622,748</a:t>
                      </a:r>
                    </a:p>
                  </a:txBody>
                  <a:tcPr/>
                </a:tc>
                <a:tc>
                  <a:txBody>
                    <a:bodyPr/>
                    <a:lstStyle/>
                    <a:p>
                      <a:pPr algn="r"/>
                      <a:r>
                        <a:rPr lang="en-US" dirty="0" smtClean="0"/>
                        <a:t>6.4%</a:t>
                      </a:r>
                    </a:p>
                  </a:txBody>
                  <a:tcPr/>
                </a:tc>
              </a:tr>
              <a:tr h="370840">
                <a:tc>
                  <a:txBody>
                    <a:bodyPr/>
                    <a:lstStyle/>
                    <a:p>
                      <a:r>
                        <a:rPr lang="en-US" sz="1800" dirty="0" smtClean="0">
                          <a:latin typeface="Tw Cen MT" pitchFamily="34" charset="0"/>
                        </a:rPr>
                        <a:t>From</a:t>
                      </a:r>
                      <a:r>
                        <a:rPr lang="en-US" sz="1800" baseline="0" dirty="0" smtClean="0">
                          <a:latin typeface="Tw Cen MT" pitchFamily="34" charset="0"/>
                        </a:rPr>
                        <a:t> Other Districts</a:t>
                      </a:r>
                      <a:endParaRPr lang="en-US" sz="1800" dirty="0">
                        <a:latin typeface="Tw Cen MT" pitchFamily="34" charset="0"/>
                      </a:endParaRPr>
                    </a:p>
                  </a:txBody>
                  <a:tcPr/>
                </a:tc>
                <a:tc>
                  <a:txBody>
                    <a:bodyPr/>
                    <a:lstStyle/>
                    <a:p>
                      <a:pPr algn="r"/>
                      <a:r>
                        <a:rPr lang="en-US" sz="1800" dirty="0" smtClean="0"/>
                        <a:t>$      492,438</a:t>
                      </a:r>
                    </a:p>
                  </a:txBody>
                  <a:tcPr/>
                </a:tc>
                <a:tc>
                  <a:txBody>
                    <a:bodyPr/>
                    <a:lstStyle/>
                    <a:p>
                      <a:pPr algn="r"/>
                      <a:r>
                        <a:rPr lang="en-US" sz="1800" dirty="0" smtClean="0"/>
                        <a:t>1.9%</a:t>
                      </a:r>
                    </a:p>
                  </a:txBody>
                  <a:tcPr/>
                </a:tc>
              </a:tr>
              <a:tr h="370840">
                <a:tc>
                  <a:txBody>
                    <a:bodyPr/>
                    <a:lstStyle/>
                    <a:p>
                      <a:r>
                        <a:rPr lang="en-US" dirty="0" smtClean="0"/>
                        <a:t>Operating</a:t>
                      </a:r>
                      <a:r>
                        <a:rPr lang="en-US" baseline="0" dirty="0" smtClean="0"/>
                        <a:t> Transfer</a:t>
                      </a:r>
                      <a:endParaRPr lang="en-US" dirty="0"/>
                    </a:p>
                  </a:txBody>
                  <a:tcPr/>
                </a:tc>
                <a:tc>
                  <a:txBody>
                    <a:bodyPr/>
                    <a:lstStyle/>
                    <a:p>
                      <a:pPr algn="r"/>
                      <a:r>
                        <a:rPr lang="en-US" dirty="0" smtClean="0"/>
                        <a:t>$                 0</a:t>
                      </a:r>
                    </a:p>
                  </a:txBody>
                  <a:tcPr/>
                </a:tc>
                <a:tc>
                  <a:txBody>
                    <a:bodyPr/>
                    <a:lstStyle/>
                    <a:p>
                      <a:pPr algn="r"/>
                      <a:r>
                        <a:rPr lang="en-US" dirty="0" smtClean="0"/>
                        <a:t>0%</a:t>
                      </a:r>
                      <a:endParaRPr lang="en-US" dirty="0"/>
                    </a:p>
                  </a:txBody>
                  <a:tcPr/>
                </a:tc>
              </a:tr>
              <a:tr h="370840">
                <a:tc>
                  <a:txBody>
                    <a:bodyPr/>
                    <a:lstStyle/>
                    <a:p>
                      <a:r>
                        <a:rPr lang="en-US" dirty="0" smtClean="0"/>
                        <a:t>Total Revenues</a:t>
                      </a:r>
                      <a:endParaRPr lang="en-US" dirty="0"/>
                    </a:p>
                  </a:txBody>
                  <a:tcPr/>
                </a:tc>
                <a:tc>
                  <a:txBody>
                    <a:bodyPr/>
                    <a:lstStyle/>
                    <a:p>
                      <a:pPr algn="r"/>
                      <a:r>
                        <a:rPr lang="en-US" dirty="0" smtClean="0"/>
                        <a:t>$ 25,504,607</a:t>
                      </a:r>
                      <a:endParaRPr lang="en-US" dirty="0"/>
                    </a:p>
                  </a:txBody>
                  <a:tcPr/>
                </a:tc>
                <a:tc>
                  <a:txBody>
                    <a:bodyPr/>
                    <a:lstStyle/>
                    <a:p>
                      <a:pPr algn="r"/>
                      <a:r>
                        <a:rPr lang="en-US" dirty="0" smtClean="0"/>
                        <a:t>100%</a:t>
                      </a:r>
                      <a:endParaRPr lang="en-US"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Total Expenditures by Type</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1624893435"/>
              </p:ext>
            </p:extLst>
          </p:nvPr>
        </p:nvGraphicFramePr>
        <p:xfrm>
          <a:off x="533400" y="1524000"/>
          <a:ext cx="7543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14800" y="5867400"/>
            <a:ext cx="46482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smtClean="0"/>
              <a:t>Total Expenditures = $25,016,430</a:t>
            </a:r>
            <a:endParaRPr lang="en-US" dirty="0"/>
          </a:p>
        </p:txBody>
      </p:sp>
      <p:sp>
        <p:nvSpPr>
          <p:cNvPr id="11" name="TextBox 10"/>
          <p:cNvSpPr txBox="1"/>
          <p:nvPr/>
        </p:nvSpPr>
        <p:spPr>
          <a:xfrm>
            <a:off x="6400800" y="4648200"/>
            <a:ext cx="1752600" cy="553998"/>
          </a:xfrm>
          <a:prstGeom prst="rect">
            <a:avLst/>
          </a:prstGeom>
          <a:noFill/>
        </p:spPr>
        <p:txBody>
          <a:bodyPr wrap="square" rtlCol="0">
            <a:spAutoFit/>
          </a:bodyPr>
          <a:lstStyle/>
          <a:p>
            <a:r>
              <a:rPr lang="en-US" sz="1000" dirty="0" smtClean="0">
                <a:latin typeface="+mn-lt"/>
              </a:rPr>
              <a:t>Administrative =      3.8%</a:t>
            </a:r>
          </a:p>
          <a:p>
            <a:r>
              <a:rPr lang="en-US" sz="1000" dirty="0" smtClean="0">
                <a:latin typeface="+mn-lt"/>
              </a:rPr>
              <a:t>Certificated      =  32.4%</a:t>
            </a:r>
          </a:p>
          <a:p>
            <a:r>
              <a:rPr lang="en-US" sz="1000" dirty="0" smtClean="0">
                <a:latin typeface="+mn-lt"/>
              </a:rPr>
              <a:t>Classified         =  20.9%</a:t>
            </a:r>
            <a:endParaRPr lang="en-US" sz="1000" dirty="0">
              <a:latin typeface="+mn-l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Salaries – All Programs</a:t>
            </a:r>
            <a:endParaRPr lang="en-US"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3293686309"/>
              </p:ext>
            </p:extLst>
          </p:nvPr>
        </p:nvGraphicFramePr>
        <p:xfrm>
          <a:off x="457200" y="990600"/>
          <a:ext cx="4038600" cy="4999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2"/>
            <p:extLst>
              <p:ext uri="{D42A27DB-BD31-4B8C-83A1-F6EECF244321}">
                <p14:modId xmlns:p14="http://schemas.microsoft.com/office/powerpoint/2010/main" val="2791862770"/>
              </p:ext>
            </p:extLst>
          </p:nvPr>
        </p:nvGraphicFramePr>
        <p:xfrm>
          <a:off x="4648200" y="1295400"/>
          <a:ext cx="3581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572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$9,059,225</a:t>
            </a:r>
            <a:endParaRPr lang="en-US" sz="1400" dirty="0" smtClean="0">
              <a:latin typeface="Arial" pitchFamily="34" charset="0"/>
              <a:cs typeface="Arial" pitchFamily="34" charset="0"/>
            </a:endParaRPr>
          </a:p>
          <a:p>
            <a:endParaRPr lang="en-US" sz="1400" dirty="0" smtClean="0">
              <a:latin typeface="Arial" pitchFamily="34" charset="0"/>
              <a:cs typeface="Arial" pitchFamily="34" charset="0"/>
            </a:endParaRPr>
          </a:p>
          <a:p>
            <a:endParaRPr lang="en-US" sz="1400" dirty="0"/>
          </a:p>
        </p:txBody>
      </p:sp>
      <p:sp>
        <p:nvSpPr>
          <p:cNvPr id="9" name="TextBox 1"/>
          <p:cNvSpPr txBox="1"/>
          <p:nvPr/>
        </p:nvSpPr>
        <p:spPr>
          <a:xfrm>
            <a:off x="47244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$5,237,443</a:t>
            </a:r>
            <a:endParaRPr lang="en-US" sz="1400" dirty="0" smtClean="0">
              <a:latin typeface="Arial" pitchFamily="34" charset="0"/>
              <a:cs typeface="Arial" pitchFamily="34" charset="0"/>
            </a:endParaRPr>
          </a:p>
          <a:p>
            <a:endParaRPr lang="en-US" sz="1400"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Expenditures by Program-Comparison to Prior Year</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33572236"/>
              </p:ext>
            </p:extLst>
          </p:nvPr>
        </p:nvGraphicFramePr>
        <p:xfrm>
          <a:off x="609600" y="2057400"/>
          <a:ext cx="81534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295400" y="6474690"/>
            <a:ext cx="228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630218" y="6476999"/>
            <a:ext cx="1371600" cy="276999"/>
          </a:xfrm>
          <a:prstGeom prst="rect">
            <a:avLst/>
          </a:prstGeom>
          <a:noFill/>
        </p:spPr>
        <p:txBody>
          <a:bodyPr wrap="square" rtlCol="0">
            <a:spAutoFit/>
          </a:bodyPr>
          <a:lstStyle/>
          <a:p>
            <a:r>
              <a:rPr lang="en-US" sz="1200" dirty="0" smtClean="0"/>
              <a:t>2014-15</a:t>
            </a:r>
            <a:endParaRPr lang="en-US" sz="1200" dirty="0"/>
          </a:p>
        </p:txBody>
      </p:sp>
      <p:sp>
        <p:nvSpPr>
          <p:cNvPr id="12" name="Rectangle 11"/>
          <p:cNvSpPr/>
          <p:nvPr/>
        </p:nvSpPr>
        <p:spPr>
          <a:xfrm>
            <a:off x="3244273" y="6474690"/>
            <a:ext cx="228600" cy="228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507509" y="6449199"/>
            <a:ext cx="1371600" cy="461665"/>
          </a:xfrm>
          <a:prstGeom prst="rect">
            <a:avLst/>
          </a:prstGeom>
          <a:noFill/>
        </p:spPr>
        <p:txBody>
          <a:bodyPr wrap="square" rtlCol="0">
            <a:spAutoFit/>
          </a:bodyPr>
          <a:lstStyle/>
          <a:p>
            <a:r>
              <a:rPr lang="en-US" sz="1200" dirty="0" smtClean="0"/>
              <a:t>2013-14</a:t>
            </a:r>
          </a:p>
          <a:p>
            <a:endParaRPr lang="en-US" sz="12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7465</TotalTime>
  <Words>1112</Words>
  <Application>Microsoft Office PowerPoint</Application>
  <PresentationFormat>On-screen Show (4:3)</PresentationFormat>
  <Paragraphs>345</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Tw Cen MT</vt:lpstr>
      <vt:lpstr>Wingdings</vt:lpstr>
      <vt:lpstr>Wingdings 2</vt:lpstr>
      <vt:lpstr>Median</vt:lpstr>
      <vt:lpstr>WOODLAND School District 2014-2015 Year End Financial Summary</vt:lpstr>
      <vt:lpstr>Historical Fund Balance Summary</vt:lpstr>
      <vt:lpstr>Fund Balance/Enrollment</vt:lpstr>
      <vt:lpstr>Unbudgeted Items Directly Affecting Total Fund Balance</vt:lpstr>
      <vt:lpstr>Levy Dollars</vt:lpstr>
      <vt:lpstr>General Fund Revenues</vt:lpstr>
      <vt:lpstr>Total Expenditures by Type</vt:lpstr>
      <vt:lpstr>Salaries – All Programs</vt:lpstr>
      <vt:lpstr>Expenditures by Program-Comparison to Prior Year</vt:lpstr>
      <vt:lpstr>Activities - General Basic Education</vt:lpstr>
      <vt:lpstr>District Wide Support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514</cp:revision>
  <cp:lastPrinted>2014-11-20T22:39:06Z</cp:lastPrinted>
  <dcterms:created xsi:type="dcterms:W3CDTF">2010-10-18T22:51:52Z</dcterms:created>
  <dcterms:modified xsi:type="dcterms:W3CDTF">2015-11-20T20:14:00Z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